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3"/>
  </p:sldMasterIdLst>
  <p:notesMasterIdLst>
    <p:notesMasterId r:id="rId5"/>
  </p:notesMasterIdLst>
  <p:sldIdLst>
    <p:sldId id="337" r:id="rId4"/>
    <p:sldId id="415" r:id="rId6"/>
    <p:sldId id="418" r:id="rId7"/>
    <p:sldId id="417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44" r:id="rId19"/>
    <p:sldId id="433" r:id="rId20"/>
    <p:sldId id="434" r:id="rId21"/>
    <p:sldId id="414" r:id="rId22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22910" indent="-6032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847725" indent="-12192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271905" indent="-18415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695450" indent="-24447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181356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17614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253936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290195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97" userDrawn="1">
          <p15:clr>
            <a:srgbClr val="A4A3A4"/>
          </p15:clr>
        </p15:guide>
        <p15:guide id="2" orient="horz" pos="350" userDrawn="1">
          <p15:clr>
            <a:srgbClr val="A4A3A4"/>
          </p15:clr>
        </p15:guide>
        <p15:guide id="3" orient="horz" pos="2392" userDrawn="1">
          <p15:clr>
            <a:srgbClr val="A4A3A4"/>
          </p15:clr>
        </p15:guide>
        <p15:guide id="4" orient="horz" pos="2701" userDrawn="1">
          <p15:clr>
            <a:srgbClr val="A4A3A4"/>
          </p15:clr>
        </p15:guide>
        <p15:guide id="5" orient="horz" pos="3064" userDrawn="1">
          <p15:clr>
            <a:srgbClr val="A4A3A4"/>
          </p15:clr>
        </p15:guide>
        <p15:guide id="6" pos="295" userDrawn="1">
          <p15:clr>
            <a:srgbClr val="A4A3A4"/>
          </p15:clr>
        </p15:guide>
        <p15:guide id="7" pos="2902" userDrawn="1">
          <p15:clr>
            <a:srgbClr val="A4A3A4"/>
          </p15:clr>
        </p15:guide>
        <p15:guide id="8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C18"/>
    <a:srgbClr val="F4EEE2"/>
    <a:srgbClr val="36A859"/>
    <a:srgbClr val="FF7C80"/>
    <a:srgbClr val="AC0000"/>
    <a:srgbClr val="FF0000"/>
    <a:srgbClr val="DE0000"/>
    <a:srgbClr val="FF6600"/>
    <a:srgbClr val="133FCB"/>
    <a:srgbClr val="0F3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7" autoAdjust="0"/>
    <p:restoredTop sz="96296" autoAdjust="0"/>
  </p:normalViewPr>
  <p:slideViewPr>
    <p:cSldViewPr showGuides="1">
      <p:cViewPr>
        <p:scale>
          <a:sx n="100" d="100"/>
          <a:sy n="100" d="100"/>
        </p:scale>
        <p:origin x="-1974" y="-942"/>
      </p:cViewPr>
      <p:guideLst>
        <p:guide orient="horz" pos="1497"/>
        <p:guide orient="horz" pos="350"/>
        <p:guide orient="horz" pos="2392"/>
        <p:guide orient="horz" pos="2701"/>
        <p:guide orient="horz" pos="3064"/>
        <p:guide pos="295"/>
        <p:guide pos="2902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148" y="-108"/>
      </p:cViewPr>
      <p:guideLst>
        <p:guide orient="horz" pos="3048"/>
        <p:guide pos="217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5.xml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2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印品黑体" panose="00000500000000000000" pitchFamily="2" charset="-122"/>
              </a:defRPr>
            </a:lvl1pPr>
          </a:lstStyle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印品黑体" panose="00000500000000000000" pitchFamily="2" charset="-122"/>
        <a:ea typeface="宋体" panose="02010600030101010101" pitchFamily="2" charset="-122"/>
        <a:cs typeface="+mn-cs"/>
      </a:defRPr>
    </a:lvl1pPr>
    <a:lvl2pPr marL="42291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印品黑体" panose="00000500000000000000" pitchFamily="2" charset="-122"/>
        <a:ea typeface="宋体" panose="02010600030101010101" pitchFamily="2" charset="-122"/>
        <a:cs typeface="+mn-cs"/>
      </a:defRPr>
    </a:lvl2pPr>
    <a:lvl3pPr marL="84772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印品黑体" panose="00000500000000000000" pitchFamily="2" charset="-122"/>
        <a:ea typeface="宋体" panose="02010600030101010101" pitchFamily="2" charset="-122"/>
        <a:cs typeface="+mn-cs"/>
      </a:defRPr>
    </a:lvl3pPr>
    <a:lvl4pPr marL="127190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印品黑体" panose="00000500000000000000" pitchFamily="2" charset="-122"/>
        <a:ea typeface="宋体" panose="02010600030101010101" pitchFamily="2" charset="-122"/>
        <a:cs typeface="+mn-cs"/>
      </a:defRPr>
    </a:lvl4pPr>
    <a:lvl5pPr marL="16954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印品黑体" panose="00000500000000000000" pitchFamily="2" charset="-122"/>
        <a:ea typeface="宋体" panose="02010600030101010101" pitchFamily="2" charset="-122"/>
        <a:cs typeface="+mn-cs"/>
      </a:defRPr>
    </a:lvl5pPr>
    <a:lvl6pPr marL="2120265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44445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67990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92170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07505" y="473199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b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b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b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b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b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5"/>
          </a:xfrm>
          <a:prstGeom prst="rect">
            <a:avLst/>
          </a:prstGeom>
        </p:spPr>
        <p:txBody>
          <a:bodyPr lIns="72545" tIns="36273" rIns="72545" bIns="36273" anchor="b"/>
          <a:lstStyle>
            <a:lvl1pPr algn="l">
              <a:defRPr sz="1900" b="1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29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  <a:lvl2pPr marL="424180" indent="0">
              <a:buNone/>
              <a:defRPr sz="2600"/>
            </a:lvl2pPr>
            <a:lvl3pPr marL="848360" indent="0">
              <a:buNone/>
              <a:defRPr sz="2200"/>
            </a:lvl3pPr>
            <a:lvl4pPr marL="1271905" indent="0">
              <a:buNone/>
              <a:defRPr sz="1900"/>
            </a:lvl4pPr>
            <a:lvl5pPr marL="1696085" indent="0">
              <a:buNone/>
              <a:defRPr sz="1900"/>
            </a:lvl5pPr>
            <a:lvl6pPr marL="2120265" indent="0">
              <a:buNone/>
              <a:defRPr sz="1900"/>
            </a:lvl6pPr>
            <a:lvl7pPr marL="2544445" indent="0">
              <a:buNone/>
              <a:defRPr sz="1900"/>
            </a:lvl7pPr>
            <a:lvl8pPr marL="2967990" indent="0">
              <a:buNone/>
              <a:defRPr sz="1900"/>
            </a:lvl8pPr>
            <a:lvl9pPr marL="3392170" indent="0">
              <a:buNone/>
              <a:defRPr sz="1900"/>
            </a:lvl9pPr>
          </a:lstStyle>
          <a:p>
            <a:pPr lvl="0"/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5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13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  <a:lvl2pPr marL="424180" indent="0">
              <a:buNone/>
              <a:defRPr sz="1100"/>
            </a:lvl2pPr>
            <a:lvl3pPr marL="848360" indent="0">
              <a:buNone/>
              <a:defRPr sz="1000"/>
            </a:lvl3pPr>
            <a:lvl4pPr marL="1271905" indent="0">
              <a:buNone/>
              <a:defRPr sz="800"/>
            </a:lvl4pPr>
            <a:lvl5pPr marL="1696085" indent="0">
              <a:buNone/>
              <a:defRPr sz="800"/>
            </a:lvl5pPr>
            <a:lvl6pPr marL="2120265" indent="0">
              <a:buNone/>
              <a:defRPr sz="800"/>
            </a:lvl6pPr>
            <a:lvl7pPr marL="2544445" indent="0">
              <a:buNone/>
              <a:defRPr sz="800"/>
            </a:lvl7pPr>
            <a:lvl8pPr marL="2967990" indent="0">
              <a:buNone/>
              <a:defRPr sz="800"/>
            </a:lvl8pPr>
            <a:lvl9pPr marL="3392170" indent="0">
              <a:buNone/>
              <a:defRPr sz="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71" y="87314"/>
            <a:ext cx="8206671" cy="486455"/>
          </a:xfrm>
          <a:prstGeom prst="rect">
            <a:avLst/>
          </a:prstGeom>
        </p:spPr>
        <p:txBody>
          <a:bodyPr lIns="72545" tIns="36273" rIns="72545" bIns="36273"/>
          <a:lstStyle>
            <a:lvl1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671" y="735920"/>
            <a:ext cx="8206671" cy="4029982"/>
          </a:xfrm>
          <a:prstGeom prst="rect">
            <a:avLst/>
          </a:prstGeom>
        </p:spPr>
        <p:txBody>
          <a:bodyPr vert="eaVert" lIns="72545" tIns="36273" rIns="72545" bIns="36273"/>
          <a:lstStyle>
            <a:lvl1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86922"/>
            <a:ext cx="2051050" cy="4679156"/>
          </a:xfrm>
          <a:prstGeom prst="rect">
            <a:avLst/>
          </a:prstGeom>
        </p:spPr>
        <p:txBody>
          <a:bodyPr vert="eaVert" lIns="72545" tIns="36273" rIns="72545" bIns="36273"/>
          <a:lstStyle>
            <a:lvl1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86922"/>
            <a:ext cx="6003925" cy="4679156"/>
          </a:xfrm>
          <a:prstGeom prst="rect">
            <a:avLst/>
          </a:prstGeom>
        </p:spPr>
        <p:txBody>
          <a:bodyPr vert="eaVert" lIns="72545" tIns="36273" rIns="72545" bIns="36273"/>
          <a:lstStyle>
            <a:lvl1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  <a:lvl2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2pPr>
            <a:lvl3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3pPr>
            <a:lvl4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4pPr>
            <a:lvl5pPr>
              <a:defRPr>
                <a:latin typeface="印品黑体" panose="00000500000000000000" pitchFamily="2" charset="-122"/>
                <a:ea typeface="印品黑体" panose="000005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.png"/><Relationship Id="rId28" Type="http://schemas.openxmlformats.org/officeDocument/2006/relationships/image" Target="../media/image1.jpe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92546"/>
            <a:ext cx="9144000" cy="523604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9029"/>
            <a:ext cx="9144000" cy="4493861"/>
          </a:xfrm>
          <a:prstGeom prst="rect">
            <a:avLst/>
          </a:prstGeom>
          <a:solidFill>
            <a:srgbClr val="FFFFF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2418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6pPr>
      <a:lvl7pPr marL="84836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7pPr>
      <a:lvl8pPr marL="1271905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8pPr>
      <a:lvl9pPr marL="1696085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9pPr>
    </p:titleStyle>
    <p:bodyStyle>
      <a:lvl1pPr marL="167640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900" b="1">
          <a:solidFill>
            <a:schemeClr val="tx1"/>
          </a:solidFill>
          <a:latin typeface="+mn-lt"/>
          <a:ea typeface="+mn-ea"/>
          <a:cs typeface="+mn-cs"/>
        </a:defRPr>
      </a:lvl1pPr>
      <a:lvl2pPr marL="501015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829945" indent="-16129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63955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300">
          <a:solidFill>
            <a:schemeClr val="tx1"/>
          </a:solidFill>
          <a:latin typeface="+mn-lt"/>
          <a:ea typeface="+mn-ea"/>
          <a:cs typeface="+mn-cs"/>
        </a:defRPr>
      </a:lvl4pPr>
      <a:lvl5pPr marL="1501140" indent="-17018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5pPr>
      <a:lvl6pPr marL="1925955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6pPr>
      <a:lvl7pPr marL="2350135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7pPr>
      <a:lvl8pPr marL="2773680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8pPr>
      <a:lvl9pPr marL="3197860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418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836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7190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9608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026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444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6799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9217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物体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35000" r="42170" b="37700"/>
          <a:stretch>
            <a:fillRect/>
          </a:stretch>
        </p:blipFill>
        <p:spPr>
          <a:xfrm>
            <a:off x="1043608" y="1995686"/>
            <a:ext cx="909974" cy="847358"/>
          </a:xfrm>
          <a:prstGeom prst="rect">
            <a:avLst/>
          </a:prstGeom>
        </p:spPr>
      </p:pic>
      <p:sp>
        <p:nvSpPr>
          <p:cNvPr id="79" name="TextBox 38"/>
          <p:cNvSpPr>
            <a:spLocks noChangeArrowheads="1"/>
          </p:cNvSpPr>
          <p:nvPr/>
        </p:nvSpPr>
        <p:spPr bwMode="auto">
          <a:xfrm>
            <a:off x="2311226" y="2972593"/>
            <a:ext cx="3556918" cy="456565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800">
              <a:buNone/>
              <a:defRPr/>
            </a:pPr>
            <a:r>
              <a:rPr lang="zh-CN" altLang="en-US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小组：</a:t>
            </a:r>
            <a:r>
              <a:rPr lang="en-US" altLang="zh-CN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2151291</a:t>
            </a:r>
            <a:r>
              <a:rPr lang="zh-CN" altLang="en-US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潘鋆</a:t>
            </a:r>
            <a:r>
              <a:rPr lang="zh-CN" altLang="en-US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林</a:t>
            </a:r>
            <a:endParaRPr lang="zh-CN" altLang="en-US" sz="1200" b="0" spc="3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685800">
              <a:buNone/>
              <a:defRPr/>
            </a:pPr>
            <a:r>
              <a:rPr lang="en-US" altLang="zh-CN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   2151298</a:t>
            </a:r>
            <a:r>
              <a:rPr lang="zh-CN" altLang="en-US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杨滕</a:t>
            </a:r>
            <a:r>
              <a:rPr lang="zh-CN" altLang="en-US" sz="1200" b="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超</a:t>
            </a:r>
            <a:endParaRPr lang="zh-CN" altLang="en-US" sz="1200" b="0" spc="3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TextBox 37"/>
          <p:cNvSpPr>
            <a:spLocks noChangeArrowheads="1"/>
          </p:cNvSpPr>
          <p:nvPr/>
        </p:nvSpPr>
        <p:spPr bwMode="auto">
          <a:xfrm>
            <a:off x="971600" y="2182002"/>
            <a:ext cx="6336704" cy="666115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None/>
              <a:defRPr/>
            </a:pPr>
            <a:r>
              <a:rPr lang="zh-CN" altLang="en-US" sz="4000" dirty="0">
                <a:solidFill>
                  <a:srgbClr val="013C18"/>
                </a:solidFill>
                <a:latin typeface="+mn-lt"/>
                <a:ea typeface="+mn-ea"/>
                <a:cs typeface="+mn-ea"/>
                <a:sym typeface="+mn-lt"/>
              </a:rPr>
              <a:t>植物商店</a:t>
            </a:r>
            <a:r>
              <a:rPr lang="zh-CN" altLang="en-US" sz="4000" dirty="0" smtClean="0">
                <a:solidFill>
                  <a:srgbClr val="013C18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038649" y="3503364"/>
            <a:ext cx="2174081" cy="345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86000"/>
                </a:schemeClr>
              </a:gs>
              <a:gs pos="54000">
                <a:schemeClr val="tx1">
                  <a:lumMod val="75000"/>
                  <a:lumOff val="25000"/>
                  <a:alpha val="55000"/>
                </a:schemeClr>
              </a:gs>
              <a:gs pos="91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800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3536330" y="3509316"/>
            <a:ext cx="1178719" cy="420291"/>
          </a:xfrm>
          <a:custGeom>
            <a:avLst/>
            <a:gdLst>
              <a:gd name="connsiteX0" fmla="*/ 0 w 1837968"/>
              <a:gd name="connsiteY0" fmla="*/ 0 h 656823"/>
              <a:gd name="connsiteX1" fmla="*/ 1837968 w 1837968"/>
              <a:gd name="connsiteY1" fmla="*/ 0 h 656823"/>
              <a:gd name="connsiteX2" fmla="*/ 1814927 w 1837968"/>
              <a:gd name="connsiteY2" fmla="*/ 62953 h 656823"/>
              <a:gd name="connsiteX3" fmla="*/ 918984 w 1837968"/>
              <a:gd name="connsiteY3" fmla="*/ 656823 h 656823"/>
              <a:gd name="connsiteX4" fmla="*/ 23041 w 1837968"/>
              <a:gd name="connsiteY4" fmla="*/ 62953 h 656823"/>
              <a:gd name="connsiteX5" fmla="*/ 0 w 1837968"/>
              <a:gd name="connsiteY5" fmla="*/ 0 h 65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7968" h="656823">
                <a:moveTo>
                  <a:pt x="0" y="0"/>
                </a:moveTo>
                <a:lnTo>
                  <a:pt x="1837968" y="0"/>
                </a:lnTo>
                <a:lnTo>
                  <a:pt x="1814927" y="62953"/>
                </a:lnTo>
                <a:cubicBezTo>
                  <a:pt x="1667315" y="411946"/>
                  <a:pt x="1321747" y="656823"/>
                  <a:pt x="918984" y="656823"/>
                </a:cubicBezTo>
                <a:cubicBezTo>
                  <a:pt x="516221" y="656823"/>
                  <a:pt x="170653" y="411946"/>
                  <a:pt x="23041" y="6295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800">
              <a:defRPr/>
            </a:pP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9" name="TextBox 37"/>
          <p:cNvSpPr>
            <a:spLocks noChangeArrowheads="1"/>
          </p:cNvSpPr>
          <p:nvPr/>
        </p:nvSpPr>
        <p:spPr bwMode="auto">
          <a:xfrm>
            <a:off x="2627784" y="1029716"/>
            <a:ext cx="3096344" cy="604520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None/>
              <a:defRPr/>
            </a:pPr>
            <a:r>
              <a:rPr lang="zh-CN" altLang="en-US" sz="3600" b="0" dirty="0">
                <a:solidFill>
                  <a:srgbClr val="013C18"/>
                </a:solidFill>
                <a:latin typeface="+mn-lt"/>
                <a:ea typeface="+mn-ea"/>
                <a:cs typeface="+mn-ea"/>
                <a:sym typeface="+mn-lt"/>
              </a:rPr>
              <a:t>网页设计</a:t>
            </a:r>
            <a:endParaRPr lang="zh-CN" altLang="en-US" sz="3600" b="0" dirty="0">
              <a:solidFill>
                <a:srgbClr val="013C1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0" grpId="0"/>
      <p:bldP spid="80" grpId="1"/>
      <p:bldP spid="19" grpId="0"/>
      <p:bldP spid="19" grpId="1"/>
      <p:bldP spid="79" grpId="0"/>
      <p:bldP spid="79" grpId="1"/>
      <p:bldP spid="83" grpId="0" animBg="1"/>
      <p:bldP spid="8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/>
          <a:stretch>
            <a:fillRect/>
          </a:stretch>
        </p:blipFill>
        <p:spPr>
          <a:xfrm>
            <a:off x="-332603" y="0"/>
            <a:ext cx="6623720" cy="5143500"/>
          </a:xfrm>
          <a:prstGeom prst="rect">
            <a:avLst/>
          </a:prstGeom>
        </p:spPr>
      </p:pic>
      <p:sp useBgFill="1">
        <p:nvSpPr>
          <p:cNvPr id="9" name="椭圆 8"/>
          <p:cNvSpPr/>
          <p:nvPr/>
        </p:nvSpPr>
        <p:spPr bwMode="auto">
          <a:xfrm>
            <a:off x="1763688" y="1995686"/>
            <a:ext cx="1296144" cy="1296144"/>
          </a:xfrm>
          <a:prstGeom prst="ellips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979257" y="2325408"/>
            <a:ext cx="2448272" cy="635000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1844263" y="2081934"/>
            <a:ext cx="1134994" cy="112364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]]%09{U38BF`L@9HA4}7WZ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0560" y="0"/>
            <a:ext cx="212344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图片 1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574040"/>
            <a:ext cx="1987550" cy="4569460"/>
          </a:xfrm>
          <a:prstGeom prst="rect">
            <a:avLst/>
          </a:prstGeom>
        </p:spPr>
      </p:pic>
      <p:pic>
        <p:nvPicPr>
          <p:cNvPr id="3" name="图片 2" descr="购物总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558165"/>
            <a:ext cx="2411095" cy="4601845"/>
          </a:xfrm>
          <a:prstGeom prst="rect">
            <a:avLst/>
          </a:prstGeom>
        </p:spPr>
      </p:pic>
      <p:pic>
        <p:nvPicPr>
          <p:cNvPr id="4" name="图片 3" descr="购物总页面 _鼠标hover效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70" y="541655"/>
            <a:ext cx="2420620" cy="4618355"/>
          </a:xfrm>
          <a:prstGeom prst="rect">
            <a:avLst/>
          </a:prstGeom>
        </p:spPr>
      </p:pic>
      <p:pic>
        <p:nvPicPr>
          <p:cNvPr id="5" name="图片 4" descr="具体植物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590" y="541655"/>
            <a:ext cx="1512570" cy="4620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图片 1" descr="主页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1550" y="554990"/>
            <a:ext cx="1979295" cy="455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80" y="1052195"/>
            <a:ext cx="5222240" cy="3116580"/>
          </a:xfrm>
          <a:prstGeom prst="rect">
            <a:avLst/>
          </a:prstGeom>
        </p:spPr>
      </p:pic>
      <p:pic>
        <p:nvPicPr>
          <p:cNvPr id="4" name="图片 3" descr="WBFDFUZ8K{FD18$`HAX5[%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285" y="778510"/>
            <a:ext cx="5209540" cy="3639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065" y="800100"/>
            <a:ext cx="5584190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 descr="购物总页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260" y="541655"/>
            <a:ext cx="2411095" cy="4601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35" y="699135"/>
            <a:ext cx="5242560" cy="3886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35" y="628650"/>
            <a:ext cx="5241925" cy="414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图片 3" descr="购物总页面 _鼠标hover效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541655"/>
            <a:ext cx="2420620" cy="4618355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555625"/>
            <a:ext cx="4970145" cy="22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3075305"/>
            <a:ext cx="1179195" cy="147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235" y="3159443"/>
            <a:ext cx="996950" cy="139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15" y="3651568"/>
            <a:ext cx="6096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9"/>
          <p:cNvSpPr txBox="1"/>
          <p:nvPr>
            <p:custDataLst>
              <p:tags r:id="rId1"/>
            </p:custDataLst>
          </p:nvPr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>
            <p:custDataLst>
              <p:tags r:id="rId2"/>
            </p:custDataLst>
          </p:nvPr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图片 4" descr="具体植物页面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9795" y="541655"/>
            <a:ext cx="1512570" cy="462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20" y="555625"/>
            <a:ext cx="4899025" cy="3461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920" y="556260"/>
            <a:ext cx="5869305" cy="3475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75" y="554990"/>
            <a:ext cx="6648450" cy="350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120" y="458470"/>
            <a:ext cx="6936105" cy="3655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0170" y="539115"/>
            <a:ext cx="6440805" cy="349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/>
          <a:stretch>
            <a:fillRect/>
          </a:stretch>
        </p:blipFill>
        <p:spPr>
          <a:xfrm>
            <a:off x="-332603" y="0"/>
            <a:ext cx="6623720" cy="5143500"/>
          </a:xfrm>
          <a:prstGeom prst="rect">
            <a:avLst/>
          </a:prstGeom>
        </p:spPr>
      </p:pic>
      <p:sp useBgFill="1">
        <p:nvSpPr>
          <p:cNvPr id="9" name="椭圆 8"/>
          <p:cNvSpPr/>
          <p:nvPr/>
        </p:nvSpPr>
        <p:spPr bwMode="auto">
          <a:xfrm>
            <a:off x="1763688" y="1995686"/>
            <a:ext cx="1296144" cy="1296144"/>
          </a:xfrm>
          <a:prstGeom prst="ellips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979257" y="2325408"/>
            <a:ext cx="2448272" cy="41973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设计讨论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KSO_Shape"/>
          <p:cNvSpPr/>
          <p:nvPr/>
        </p:nvSpPr>
        <p:spPr bwMode="auto">
          <a:xfrm>
            <a:off x="1943290" y="2196253"/>
            <a:ext cx="900518" cy="900518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]]%09{U38BF`L@9HA4}7WZ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0560" y="0"/>
            <a:ext cx="212344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讨论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355026" y="621683"/>
            <a:ext cx="474345" cy="4743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35721" y="1059198"/>
            <a:ext cx="3326130" cy="3326130"/>
            <a:chOff x="1829371" y="915053"/>
            <a:chExt cx="3326130" cy="3326130"/>
          </a:xfrm>
          <a:solidFill>
            <a:schemeClr val="accent3">
              <a:lumMod val="50000"/>
            </a:schemeClr>
          </a:solidFill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1829371" y="915053"/>
              <a:ext cx="3326130" cy="33261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256726" y="1931053"/>
              <a:ext cx="2326640" cy="1497330"/>
            </a:xfrm>
            <a:prstGeom prst="rect">
              <a:avLst/>
            </a:prstGeom>
            <a:grpFill/>
          </p:spPr>
          <p:txBody>
            <a:bodyPr wrap="square" lIns="0" tIns="0" rIns="0" bIns="0" anchor="ctr" anchorCtr="0">
              <a:normAutofit lnSpcReduction="20000"/>
            </a:bodyPr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1.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架构清晰，跳转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合理，具有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可用性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2.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配色和谐，细节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精致，具有欣赏性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3.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主题明确，风格统一，有设计理念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4.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交互方式多样，</a:t>
              </a:r>
              <a:r>
                <a:rPr lang="zh-CN" altLang="en-US" sz="105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避免枯燥单一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2256513" y="1502360"/>
              <a:ext cx="1906292" cy="428531"/>
            </a:xfrm>
            <a:prstGeom prst="rect">
              <a:avLst/>
            </a:prstGeom>
            <a:grpFill/>
          </p:spPr>
          <p:txBody>
            <a:bodyPr wrap="none" lIns="0" tIns="0" rIns="0" bIns="0" anchor="ctr" anchorCtr="0">
              <a:normAutofit/>
            </a:bodyPr>
            <a:p>
              <a:pPr defTabSz="914400"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设计讨论</a:t>
              </a:r>
              <a:endParaRPr lang="zh-CN" altLang="en-US" sz="20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2256513" y="1218624"/>
              <a:ext cx="280709" cy="355491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5" name="图片 44" descr="]]%09{U38BF`L@9HA4}7WZJ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20560" y="0"/>
            <a:ext cx="212344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物体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35000" r="42170" b="37700"/>
          <a:stretch>
            <a:fillRect/>
          </a:stretch>
        </p:blipFill>
        <p:spPr>
          <a:xfrm>
            <a:off x="2653914" y="1868408"/>
            <a:ext cx="909974" cy="847358"/>
          </a:xfrm>
          <a:prstGeom prst="rect">
            <a:avLst/>
          </a:prstGeom>
        </p:spPr>
      </p:pic>
      <p:sp>
        <p:nvSpPr>
          <p:cNvPr id="79" name="TextBox 38"/>
          <p:cNvSpPr>
            <a:spLocks noChangeArrowheads="1"/>
          </p:cNvSpPr>
          <p:nvPr/>
        </p:nvSpPr>
        <p:spPr bwMode="auto">
          <a:xfrm>
            <a:off x="2469505" y="2889444"/>
            <a:ext cx="3340894" cy="456565"/>
          </a:xfrm>
          <a:prstGeom prst="rect">
            <a:avLst/>
          </a:prstGeom>
          <a:noFill/>
          <a:ln>
            <a:noFill/>
          </a:ln>
        </p:spPr>
        <p:txBody>
          <a:bodyPr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685800">
              <a:buNone/>
              <a:defRPr/>
            </a:pPr>
            <a:r>
              <a:rPr lang="zh-CN" altLang="en-US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小组：</a:t>
            </a:r>
            <a:r>
              <a:rPr lang="en-US" altLang="zh-CN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2151298</a:t>
            </a:r>
            <a:r>
              <a:rPr lang="zh-CN" altLang="en-US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杨滕</a:t>
            </a:r>
            <a:r>
              <a:rPr lang="zh-CN" altLang="en-US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超</a:t>
            </a:r>
            <a:endParaRPr lang="zh-CN" altLang="en-US" sz="1200" b="0" spc="11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685800">
              <a:buNone/>
              <a:defRPr/>
            </a:pPr>
            <a:r>
              <a:rPr lang="en-US" altLang="zh-CN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    2151291</a:t>
            </a:r>
            <a:r>
              <a:rPr lang="zh-CN" altLang="en-US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潘鋆</a:t>
            </a:r>
            <a:r>
              <a:rPr lang="zh-CN" altLang="en-US" sz="1200" b="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林</a:t>
            </a:r>
            <a:endParaRPr lang="zh-CN" altLang="en-US" sz="1200" b="0" spc="11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TextBox 37"/>
          <p:cNvSpPr>
            <a:spLocks noChangeArrowheads="1"/>
          </p:cNvSpPr>
          <p:nvPr/>
        </p:nvSpPr>
        <p:spPr bwMode="auto">
          <a:xfrm>
            <a:off x="971600" y="2058733"/>
            <a:ext cx="6336704" cy="729041"/>
          </a:xfrm>
          <a:prstGeom prst="rect">
            <a:avLst/>
          </a:prstGeom>
          <a:noFill/>
          <a:ln>
            <a:noFill/>
          </a:ln>
        </p:spPr>
        <p:txBody>
          <a:bodyPr wrap="square" lIns="51430" tIns="25715" rIns="51430" bIns="2571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谢谢观看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052912" y="3369643"/>
            <a:ext cx="2174081" cy="3452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86000"/>
                </a:schemeClr>
              </a:gs>
              <a:gs pos="54000">
                <a:schemeClr val="tx1">
                  <a:lumMod val="75000"/>
                  <a:lumOff val="25000"/>
                  <a:alpha val="55000"/>
                </a:schemeClr>
              </a:gs>
              <a:gs pos="91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800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3550593" y="3375595"/>
            <a:ext cx="1178719" cy="420291"/>
          </a:xfrm>
          <a:custGeom>
            <a:avLst/>
            <a:gdLst>
              <a:gd name="connsiteX0" fmla="*/ 0 w 1837968"/>
              <a:gd name="connsiteY0" fmla="*/ 0 h 656823"/>
              <a:gd name="connsiteX1" fmla="*/ 1837968 w 1837968"/>
              <a:gd name="connsiteY1" fmla="*/ 0 h 656823"/>
              <a:gd name="connsiteX2" fmla="*/ 1814927 w 1837968"/>
              <a:gd name="connsiteY2" fmla="*/ 62953 h 656823"/>
              <a:gd name="connsiteX3" fmla="*/ 918984 w 1837968"/>
              <a:gd name="connsiteY3" fmla="*/ 656823 h 656823"/>
              <a:gd name="connsiteX4" fmla="*/ 23041 w 1837968"/>
              <a:gd name="connsiteY4" fmla="*/ 62953 h 656823"/>
              <a:gd name="connsiteX5" fmla="*/ 0 w 1837968"/>
              <a:gd name="connsiteY5" fmla="*/ 0 h 65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7968" h="656823">
                <a:moveTo>
                  <a:pt x="0" y="0"/>
                </a:moveTo>
                <a:lnTo>
                  <a:pt x="1837968" y="0"/>
                </a:lnTo>
                <a:lnTo>
                  <a:pt x="1814927" y="62953"/>
                </a:lnTo>
                <a:cubicBezTo>
                  <a:pt x="1667315" y="411946"/>
                  <a:pt x="1321747" y="656823"/>
                  <a:pt x="918984" y="656823"/>
                </a:cubicBezTo>
                <a:cubicBezTo>
                  <a:pt x="516221" y="656823"/>
                  <a:pt x="170653" y="411946"/>
                  <a:pt x="23041" y="6295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800">
              <a:defRPr/>
            </a:pPr>
            <a:endParaRPr lang="zh-CN" altLang="en-US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74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74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74"/>
                            </p:stCondLst>
                            <p:childTnLst>
                              <p:par>
                                <p:cTn id="27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75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875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9"/>
          <p:cNvSpPr txBox="1"/>
          <p:nvPr/>
        </p:nvSpPr>
        <p:spPr>
          <a:xfrm>
            <a:off x="1638226" y="2859529"/>
            <a:ext cx="1576869" cy="28130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创意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准备</a:t>
            </a:r>
            <a:endParaRPr lang="zh-CN" altLang="en-US" sz="15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3673700" y="2325831"/>
            <a:ext cx="449588" cy="34288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5191637" y="2283465"/>
            <a:ext cx="440528" cy="43612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3100511" y="2859529"/>
            <a:ext cx="1576869" cy="28130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zh-CN" altLang="en-US" sz="15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4606318" y="2859529"/>
            <a:ext cx="1576869" cy="41973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en-US" altLang="zh-CN" sz="15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endParaRPr lang="zh-CN" altLang="en-US" sz="9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9"/>
          <p:cNvSpPr txBox="1"/>
          <p:nvPr/>
        </p:nvSpPr>
        <p:spPr>
          <a:xfrm>
            <a:off x="6084330" y="2859529"/>
            <a:ext cx="1576869" cy="28130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设计</a:t>
            </a:r>
            <a:r>
              <a:rPr lang="zh-CN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讨论</a:t>
            </a:r>
            <a:endParaRPr lang="zh-CN" altLang="en-US" sz="15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6694307" y="2288524"/>
            <a:ext cx="389338" cy="389338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2207092" y="2324939"/>
            <a:ext cx="439136" cy="333011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TextBox 59"/>
          <p:cNvSpPr txBox="1">
            <a:spLocks noChangeArrowheads="1"/>
          </p:cNvSpPr>
          <p:nvPr/>
        </p:nvSpPr>
        <p:spPr bwMode="auto">
          <a:xfrm>
            <a:off x="3312507" y="322481"/>
            <a:ext cx="2483629" cy="11446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zh-CN" altLang="en-US" sz="3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r>
              <a:rPr lang="zh-CN" altLang="en-US" sz="3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3000" b="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defTabSz="685800">
              <a:lnSpc>
                <a:spcPct val="120000"/>
              </a:lnSpc>
              <a:defRPr/>
            </a:pPr>
            <a:r>
              <a:rPr lang="en-US" altLang="zh-CN" sz="21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altLang="ko-KR" sz="2100" b="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bldLvl="0" animBg="1"/>
      <p:bldP spid="30" grpId="0" bldLvl="0" animBg="1"/>
      <p:bldP spid="32" grpId="0"/>
      <p:bldP spid="33" grpId="0"/>
      <p:bldP spid="34" grpId="0"/>
      <p:bldP spid="36" grpId="0" bldLvl="0" animBg="1"/>
      <p:bldP spid="37" grpId="0" bldLvl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/>
          <a:stretch>
            <a:fillRect/>
          </a:stretch>
        </p:blipFill>
        <p:spPr>
          <a:xfrm>
            <a:off x="-324485" y="-12065"/>
            <a:ext cx="6899275" cy="5143500"/>
          </a:xfrm>
          <a:prstGeom prst="rect">
            <a:avLst/>
          </a:prstGeom>
        </p:spPr>
      </p:pic>
      <p:sp useBgFill="1">
        <p:nvSpPr>
          <p:cNvPr id="6" name="椭圆 5"/>
          <p:cNvSpPr/>
          <p:nvPr/>
        </p:nvSpPr>
        <p:spPr bwMode="auto">
          <a:xfrm>
            <a:off x="1683113" y="1995686"/>
            <a:ext cx="1296144" cy="1296144"/>
          </a:xfrm>
          <a:prstGeom prst="ellips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979257" y="2325408"/>
            <a:ext cx="2448272" cy="850900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创意准备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风格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2051720" y="2399436"/>
            <a:ext cx="644368" cy="48864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]]%09{U38BF`L@9HA4}7WZ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0560" y="0"/>
            <a:ext cx="2123440" cy="5143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创意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准备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1707515" y="1131570"/>
            <a:ext cx="401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主题：盆栽交易</a:t>
            </a:r>
            <a:r>
              <a:rPr lang="zh-CN" altLang="en-US"/>
              <a:t>网站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07515" y="1707515"/>
            <a:ext cx="502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面向人</a:t>
            </a:r>
            <a:r>
              <a:rPr lang="zh-CN" altLang="en-US"/>
              <a:t>群：喜爱植物、热爱自然、有意了解或购买盆栽的人群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7515" y="2637155"/>
            <a:ext cx="372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风格：清新明快、绿色、</a:t>
            </a:r>
            <a:r>
              <a:rPr lang="zh-CN" altLang="en-US"/>
              <a:t>白色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91640" y="3321685"/>
            <a:ext cx="4518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主要功能：植物的介绍（主页）、</a:t>
            </a:r>
            <a:r>
              <a:rPr lang="zh-CN" altLang="en-US"/>
              <a:t>出售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/>
          <a:stretch>
            <a:fillRect/>
          </a:stretch>
        </p:blipFill>
        <p:spPr>
          <a:xfrm>
            <a:off x="-324544" y="-11832"/>
            <a:ext cx="6623720" cy="5143500"/>
          </a:xfrm>
          <a:prstGeom prst="rect">
            <a:avLst/>
          </a:prstGeom>
        </p:spPr>
      </p:pic>
      <p:sp useBgFill="1">
        <p:nvSpPr>
          <p:cNvPr id="9" name="椭圆 8"/>
          <p:cNvSpPr/>
          <p:nvPr/>
        </p:nvSpPr>
        <p:spPr bwMode="auto">
          <a:xfrm>
            <a:off x="1763688" y="1995686"/>
            <a:ext cx="1296144" cy="1296144"/>
          </a:xfrm>
          <a:prstGeom prst="ellips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979257" y="2325408"/>
            <a:ext cx="2448272" cy="850900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总体架构</a:t>
            </a:r>
            <a:endParaRPr lang="en-US" altLang="zh-CN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lvl="1" algn="ctr"/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跳转</a:t>
            </a:r>
            <a:endParaRPr lang="zh-CN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KSO_Shape"/>
          <p:cNvSpPr/>
          <p:nvPr/>
        </p:nvSpPr>
        <p:spPr bwMode="auto">
          <a:xfrm>
            <a:off x="1979712" y="2322826"/>
            <a:ext cx="841604" cy="641864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rgbClr val="013C18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]]%09{U38BF`L@9HA4}7WZ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0560" y="0"/>
            <a:ext cx="212344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2" name="图片 51" descr="9`IPEUF3(@KP2FA~YA}[K%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5810" y="1131570"/>
            <a:ext cx="7684135" cy="329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 descr="项目 1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9795" y="987425"/>
            <a:ext cx="2568575" cy="4053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24660" y="670560"/>
            <a:ext cx="111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主页面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26305" y="1538605"/>
            <a:ext cx="2870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0"/>
              <a:t>该页面主要作用为网站点击后跳转首个页面，作为该网站的总体简单介绍。其中包括网站总体介绍、网站团队介绍以及购物产品介绍。</a:t>
            </a:r>
            <a:endParaRPr lang="zh-CN" altLang="en-US" sz="16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图片 4" descr="Untitle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1550" y="987425"/>
            <a:ext cx="2576830" cy="4066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9885" y="627380"/>
            <a:ext cx="1378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购物</a:t>
            </a:r>
            <a:r>
              <a:rPr lang="zh-CN" altLang="en-US"/>
              <a:t>总页面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26305" y="1538605"/>
            <a:ext cx="287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0"/>
              <a:t>全部商品的页面，可以通过翻页或者搜索对商品植物进行</a:t>
            </a:r>
            <a:r>
              <a:rPr lang="zh-CN" altLang="en-US" sz="1600" b="0"/>
              <a:t>寻找</a:t>
            </a:r>
            <a:endParaRPr lang="zh-CN" altLang="en-US" sz="16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9"/>
          <p:cNvSpPr txBox="1"/>
          <p:nvPr/>
        </p:nvSpPr>
        <p:spPr>
          <a:xfrm>
            <a:off x="827584" y="137269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总体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683568" y="555526"/>
            <a:ext cx="78488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13C1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 descr="项目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1550" y="915035"/>
            <a:ext cx="2567940" cy="405320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445260" y="594995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具体植物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726305" y="1538605"/>
            <a:ext cx="287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0"/>
              <a:t>点击具体的商品进入该页面，该页面显示具体植物的信息（即植物</a:t>
            </a:r>
            <a:r>
              <a:rPr lang="zh-CN" altLang="en-US" sz="1600" b="0"/>
              <a:t>主页）</a:t>
            </a:r>
            <a:endParaRPr lang="zh-CN" altLang="en-US" sz="16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IMING" val="|0.5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ISPRING_ULTRA_SCORM_SLIDE_COUNT" val="1"/>
  <p:tag name="ISPRING_SCORM_RATE_SLIDES" val="0"/>
  <p:tag name="ISPRING_SCORM_PASSING_SCORE" val="0.0000000000"/>
  <p:tag name="GENSWF_OUTPUT_FILE_NAME" val="22-"/>
  <p:tag name="ISPRING_RESOURCE_PATHS_HASH_2" val="dd605faedef9b7b7285347d268bb89f5f81ab715"/>
  <p:tag name="ISPRING_PRESENTATION_TITLE" val="862"/>
  <p:tag name="ISPRING_SCORM_RATE_QUIZZES" val="0"/>
  <p:tag name="ISPRING_ULTRA_SCORM_COURSE_ID" val="C574CD17-4A75-4B26-9547-88463B57B4D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E:\ppt\第四批\4.19\131239"/>
  <p:tag name="ISPRING_FIRST_PUBLISH" val="1"/>
  <p:tag name="KSO_WPP_MARK_KEY" val="beae3eab-0b34-48b1-948b-ef670b65f3a2"/>
  <p:tag name="COMMONDATA" val="eyJoZGlkIjoiZDY1NzI3YjlmNWRhMjM5MjUzNDk3ZDMxNzRmM2VlN2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073E87"/>
      </a:accent1>
      <a:accent2>
        <a:srgbClr val="2D82F4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3lcwqzql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A2NzY5NDg2NjMwIiwKCSJHcm91cElkIiA6ICIxNDIzODEyMjc1IiwKCSJJbWFnZSIgOiAiaVZCT1J3MEtHZ29BQUFBTlNVaEVVZ0FBQlVjQUFBSWxDQVlBQUFEMlJFa2xBQUFBQ1hCSVdYTUFBQXNUQUFBTEV3RUFtcHdZQUFBZ0FFbEVRVlI0bk96ZGVWVFZkZjdIOGRkZDJBUkVFREFXQlZmY1JTM0xMYk0wMjJ4UGJTcHR5akxiWm5Kc1dxWXBIWjFzdGMwMHphbm1aMmFMVGF1YVdXYVdhNjRwTHFtaElTaklJdnQ2Ny8zOVFkNUVMZ2g0OFFMZjUrT2N6bHkreStmN3ZneWY0K1hGWnpIbDUrYzdCQUFBQUFBQUFBQUdZL1owQVFBQUFBQUFBQURnQ1lTakFBQUFBQUFBQUF5SmNCUUFBQUFBQUFDQUlSR09BZ0FBQUFBQUFEQWt3bEVBQUFBQUFBQUFoa1E0Q2dBQUFBQUFBTUNRQ0VjQkFBQUFBQUFBR0JMaEtBQUFBQUFBQUFCRElod0ZBQUFBQUFBQVlFaUVvd0FBQUFBQUFBQU1pWEFVQUFBQUFBQUFnQ0VSamdJQUFBQUFBQUF3Sk1KUkFBQUFBQUFBQUlaRU9Bb0FBQUFBQUFEQWtBaEhBUUFBQUFBQUFCZ1M0U2dBQUFBQUFBQUFReUljQlFBQUFBQUFBR0JJaEtNQUFBQUFBQUFBRElsd0ZBQUFBQUFBQUlBaEVZNENBQUFBQUFBQU1DVENVUUFBQUFBQUFBQ0dSRGdLQUFBQUFBQUF3SkFJUndFQUFBQUFBQUFZRXVFb0FBQUFBQUFBQUVNaUhBVUFBQUFBQUFCZ1NJU2pBQUFBQUFBQUFBeUpjQlFBQUFBQUFBQ0FJUkdPQWdBQUFBQUFBREFrd2xFQUFBQUFBQUFBaGtRNENnQUFBQUFBQU1DUUNFY0JBQUFBQUFBQUdCTGhLQUFBQUFBQUFBQkRJaHdGQUFBQUFBQUFZRWlFb3dBQUFBQUFBQUFNaVhBVUFBQUFBQUFBZ0NFUmpnSUFBQUFBQUFBd0pNSlJBQUFBQUFBQUFJWkVPQW9BQUFBQUFBREFrQWhIQVFBQUFBQUFBQmdTNFNnQUFBQUFBQUFBUXlJY0JRQUFBQUFBQUdCSWhLTUFBQUFBQUFBQURJbHdGQUFBQUFBQUFJQWhFWTRDQUFBQUFBQUFNQ1RDVVFBQUFBQUFBQUNHWlBWMEFRQUFBRVpRVUZxZ0Q3Y3QxcHFEYTNVazk0Z0tTNHM4WFJJYU1EOHZYMFVFUm1oZzdBQ05pcjlSemJ5YWVib2tBQUNBSnNtVW41L3Y4SFFSQUFBQVRkbVc1SzE2ZnRWTXBlV2xlYm9VTkVMaEFlRjYrS0pKNmhQVjI5T2xBQUFBTkRtRW93QUFBUFZvUy9KV1BmemxvNTR1QTAzQUMxYzlxOTVSOFo0dUF3QUFvRWxoelZFQUFJQjZVbEJhb09kWHpmUjBHV2dpbmx2MW9ncEtDenhkQmdBQVFKTkNPQW9BQUZCUFB0eTJtS24wY0p1MHZEUjl1RzJ4cDhzQUFBQm9VZ2hIQVFBQTZzbWFnMnM5WFFLYW1MV0gxbm02QkFBQWdDYUZjQlFBQUtDZUhNazk0dWtTME1TazVQQXpCUUFBNEU2RW93QUFBUFdrc0xUSTB5V2dpU2tzTGZSMENRQUFBRTBLNFNnQUFBQUFBQUFBUXlJY0JRQUFBQUFBQUdCSWhLTUFBQUFBQUFBQURJbHdGQUFBQUFBQUFJQWhFWTRDQUFBQUFBQUFNQ1RDVVFBQUFBQUFBQUNHUkRnS0FBQUFBQUFBd0pBSVJ3RUFBQUFBQUFBWUV1RW9BQUFBQUFBQUFFTWlIQVVBQUFBQUFBQmdTSVNqQUFBQUFBQUFBQXlKY0JRQUFBQUFBQUNBSVJHT0FnQUFBQUFBQURBa3dsRUFBQUFBQUFBQWhrUTRDZ0FBQUFBQUFNQ1FDRWNCQUFBQUFBQUFHQkxoS0FBQUFBQUFBQUJESWh3RkFBQUFBQUFBWUVpRW93QUFBQUFBQUFBTWlYQVVBQUFBQUFBQWdDRVJqZ0lBQUFBQUFBQXdKTUpSQUFBQUFBQUFBSVpFT0FvQUFBQUFBQURBa0FoSEFRQUFBQUFBQUJnUzRTZ0FBQUFBQUFBQVF5SWNCUUFBQUFBQUFHQkloS01BQUFBQUFBQUFESWx3RkFBQXdBQ0dkTGhRMS9hOHh0TmxBQUFBQUEySzFkTUZBQUFBb1A1RUJrVm8rcFgvVXBkV25WVm1MMVBDa1FUdE83YmYwMlVCQUFBQURRTGhLQUFBUUJPV2xudE16Yno4SkVsV3MxWC91UFF4M2Jub2J0bnNOcmUwZit1NWY5TEk3bGU2cFMxM0dQM09MWktrRDI1ZjZPRksvckE1YVl1ZSsvWkZUNWNCQUFBQUZ3aEhBUUFBbXJBeWU1bGVXdldxWHI2K1BKeUxDKytrTVgxR2FlR21SVzVwUDdoWnNOb0V0M0ZMVys3VWtHcEtPcDdzNlJJQUFBQlFCZFljQlFBQWFPSTJITnFvRFljMk9yKys4NEk3RkI0UTVzR0tBQUFBZ0liQmxKK2Y3L0IwRVFBQUFFM1JKWE5IZUxvRXAvYWg3ZlIvdDc0dHM4bXNVbHVwcGkxL1dpdjJmdVBwc3ZTdks1N1M4TGhoa3FSUGYvNU16Mzc3Z29jcmttNk12MEYvRy9wWFNkTEtmYXYwankvLzZlR0tLdnAyd25KUGx3QUFBTkJrTUswZUFBREFBQTZrLzZvbENVc2xTZjlaLzdaU2M5TThYRkc1enEwNk8xK3ZPN2pCZzVYOFlVajd3YzdYSjc1bkFBQUFhSm9JUndFQUFCb0pkMjB5OU9vTkw5WDUzb2tmUHFETWdreTMxTkhjdDdsYXQ0aVdKTm5zTm0xTzJ1S1dkczlFYzkvbTZoMGRMMGxLejB2WCtnWVMyQUlBQUtCK0VJNENBQUEwRWcxaGt5R3IyZUsydHJwSGRITyszbnA0bS9KTDh0M1dkbDBON1RoRWx0L2Y0NUpkeTJSMzJEMWNFUUFBQU9vVEd6SUJBQURBSTNwRzluQysvdjdBRHg2czVBL0RPbDBpU1hMSW9TOTJmdW5oYWdBQUFGRGYySkFKQUFDZ25qU2tEWm5XUGZSSCtEajIzVHUwNzlpK3MvS3MrdGIvcGNIVm5qK2J0WndxK1hpeWJueDdqTnZiWlVNbUFBQUE5MkhrS0FBQUFBQUFBQUJEWXMxUkFBQUExSnZmc241emU1dDFXWHMxdXloYkN6YTYzdERxL2d2dmxTUWRMenl1ZDM5NnI5cDJhbkx0aVdzQUFBRFE4QkdPQWdBQW9ONk1mdWNXdDdkWmw2bnllVVY1V3JoNWtjdHpKOExNbktLY0txK3B6YldFb3dBQUFJMEg0U2dBQUFBOEtqd2d6UGs2TGUrWUJ5c0JBQUNBMFJDT0FnQUF3S00rdSt0L3p0ZW4yMkFKQUFBQWNDYzJaQUlBQUFBQUFBQmdTSXdjQlFBQUFDUTE4MnFtNFhHWGVMb01BQUFBbkVXRW93QUFBSTFJNnhiUmV1SGFaOCtvaldldmZscWx0cEphM3pmNTAwZVVkUHp3R1QyN0lRc05DTlcvcnBqaTZUSUFBQUJ3RmhHT0FnQUFOQ0plRm0rMUNXNXpSbTFFTkQrbnpzOTJONHZaNG54ZFppOXplL3NBQUFCQWRRaEhBUUFBNERGK1hyN08xemxGT1I2c1JQb3RLMG0zdlh0N3RkZDgvOEMzWjZjWUFBQUFuQldFb3dBQUFJM0lyeG0vMW1sSDkzVVAvZUI4UGZiZE83VHYyRDUzbGxWbm9mNmh6dGU1UmJrZXJFU1NIQ29wcS8xeUF3QUFBR2k4MkswZUFBQUFIdE02dUxYemRiYUhSNDRDQUFEQWVBaEhBUUFBNERIZHorbnFmUDFMMmk4ZXJBUUFBQUJHeExSNkFBQUFlTXlnOW9PY3I3ZW43UEJnSlpKa2tyZlYvWnRPQVFBQW9PRWlIQVVBQUlCSGREMm5pOXExYk92OGVrL3FYZzlXSTdVSmJzMkdTd0FBQUFiRHRIb0FBQUI0eE4wRHhsZjQrczB4YjJoOC96dlV3cStGaHlvQ0FBQ0EwVEJ5RkFBQUFHNlZXWkI1Mm11dTZIcTV6by9wVitGWUM3OGczWG5CbjNYcnVYL1MwbDNMdEdqekIwbzZmcmpTdlZzUGIzTmJyU2RMejB2WHE2dG5WWHZOdjY2WVVpL1BCZ0FBZ0djUWpnSUFBTUN0cnB4N1RiWG4rMFQzMWlPWFRIWit2VHQxanc1bUhOU2xuWWZMWXJiSXgrcWo2M3BlcTJ0NlhLMlZ2M3luLzI1Y29QM3BCNXpYMy92UkEvVlNkMEZwZ1Zic3JYNWFQZUVvQUFCQTAwSTRDZ0FBZ0xQbXNpNlg2ckZoanpnM1Bpb3NMZFNUUzZmcThQSEQrcytHZDNSN3Y3RzZ2TXNJV2N3V21VMW1EWXU3UkpmRVhhd2ZENnpST3h2L1Q3dU83dmJ3T3dBQUFFQlRRamdLQUFDQWV0Y3FNRndQWG5pL0x1NDAxSG5NWnJkcCt0Y3pkUGozcWZQSng1UDE3NjluNkszMWIydGN2N0c2cXRzVnNwZ3RNc21rd2UwSGFYRDdRVnFidUU3ejFzN1gzclJmUFBWV0FBQUEwSVFRamdJQUFLRGV0RzRSclZGOWJ0STEzVWZLeStMbFBGNWNWcXgvTEhsU2EzNWRXK21lSXpsSDljdzN6Mm5ocHZkMDE0RHhHaFozc1V3eVNaSUd0TzJ2L20wdjBQZjdWK3ZOdGYvUnJ4bUpaKzI5QUFBQW9Pa3g1ZWZuT3p4ZEJBQUFRRk4weWR3UmJta25QQ0JNbjkzMVA3ZTA1UzdYdkhtOTB2S091VHdYNEJPZ0lSMEc2N0l1bDZsdjY5N09ZUE9FMzdLU05HWFp2N1E3ZFUrTm50VWh0TDN1R1RSQkE5djJyM0RjN3JEcnE5M0xOVy90ZktYbXBybThkOTFEUDlUb0dmVWgrWGl5Ym54N2pOdmIvWGJDY3JlM0NRQUFZRlNNSEFVQUFNQVpNY21rRG1IdGRWNmJjOVUvOWdMMWpvNlh4V3lwZEYxUldaRVdibHFrLy92cFhaV1VsZFM0L2YzcEJ6VDUwNy9yM05aOTlPQ1ErOVV4cktNa3lXd3k2NHF1bDJ0WXAwdjAvdFlQdGVDbmQ1VlhuTysyOXdVQUFJQ21qM0FVQUFDZ2dTdXoyL1JiMW0rZUxxT0NNcnROZmw1K21uTDVrK29kMVV1QnZvRlZYcHRYbktmUGRueWg5emEvcjh5Q3pEby9jMVBTRnQyK2NMeXU2SHFaSmd5NFM2RUJvWklrYjZ1M3hwNTNxNkpiUk9zZlgvN1Q1YjNaUmRsYXNIRmhuWjlkRy9kZmVPOVplUTRBQUFET0hPRW9BQUJBQTVkWmtLblI3OXppNlRKYzJwdTZWeGUySDFUcHVFTU8vWnk4UTB0MkxkTTNlNzlSWVdtUlc1NW5kOWoxWmNKU2ZmdkxkN3F6LzU4MXV2ZE5zcHF0eWl2TzA2dmZ2MWJsZlhsRmVWcTRlWkZiYWpnZHdsRUFBSURHZzNBVUFBQUFkZmJPeHYvVHdIWUQxUFdjTGlvcUs5S1dwSzFhbTdoZXF3LzhvR05WckVucURvV2xoWnExZXJhV0pDelZwS0VQNll1ZFg3cGNkM1R4OXZLMVdvOFhISyszV2s3MTN1YjNKVW5aaGRsbjdaa0FBQUNvR3paa0FnQUFxQ2Z1MnBDcG9Zc0tpbFJMLzViYWRYUzN5dXhsbmk2bnlXTkRKZ0FBQVBkaDVDZ0FBQURPU0hKMmlwS3pVenhkQmdBQUFGQnJaazhYQUFBQUFBQUFBQUNlUURnS0FBQUFBQUFBd0pBSVJ3RUFBQUFBQUFBWUV1RW9BQUFBQUFBQUFFTWlIQVVBQUFBQUFBQmdTSVNqQUFBQUFBQUFBQXlKY0JRQUFBQUFBQUNBSVJHT0FnQUFBQUFBQURBa3dsRUFBQUFBQUFBQWhrUTRDZ0FBQUFBQUFNQ1FDRWNCQUFBQUFBQUFHQkxoS0FBQUFBQUFBQUJESWh3RkFBQUFBQUFBWUVpRW93QUFBQUFBQUFBTWlYQVVBQUFBQUFBQWdDRVJqZ0lBQUFBQUFBQXdKTUpSQUFBQUFBQUFBSVpFT0FvQUFBQUFBQURBa0FoSEFRQUFBQUFBQUJnUzRTZ0FBQUFBQUFBQVF5SWNCUUFBQUFBQUFHQkloS01BQUFBQUFBQUFESWx3RkFBQW9KNzRlZmw2dWdRME1YNWVmcDR1QVFBQW9Fa2hIQVVBQUtnbkVZRVJuaTRCVFV4a2MzNm1BQUFBM0lsd0ZBQUFvSjRNakIzZzZSTFF4QXlJNmUvcEVnQUFBSm9Vd2xFQUFJQjZNaXIrUm9VSGhIdTZERFFSclFKYmFYVDhUWjR1QXdBQW9Fa2hIQVVBQUtnbnpieWE2ZUdMSm5tNkREUVJEdytaeEpxakFBQUFia1k0Q2dBQVVJLzZSUFhXODFjOXd3aFMxRmw0UUxoZXVPcFo5WTZLOTNRcEFBQUFUWTRwUHovZjRla2lBQUFBbXJxQzBnSjl1RzJ4MWg1YXA1U2NJeW9zTGZSMFNXakEvTHo4Rk5rOFFnTmkrbXRVL0kxcTV0WE0weVVCQUFBMFNZU2pBQUFBOExoZHUzWXBPRGhZRVJIc3hnNEFBSUN6aDJuMUFBQUE4TGpFeEVUdDNyM2IwMlVBQUFEQVlBaEhBUUFBQUFBQUFCZ1M0U2dBQUFBQUFBQUFReUljQlFBQUFBQUFBR0JJaEtNQUFBQUFBQUFBRElsd0ZBQUFBQUFBQUlBaEVZNENBQUFBQUFBQU1DVENVUUFBQUFBQUFBQ0dSRGdLQUFBQUFBQUF3SkFJUndFQUFBQUFBQUFZRXVFb0FBQUFBQUFBQUVNaUhBVUFBQUFBQUFCZ1NJU2pBQUFBQUFBQUFBeUpjQlFBQUFBQUFBQ0FJUkdPQWdBQUFBQUFBREFrd2xFQUFBQUFBQUFBaGtRNENnQUFBQUFBQU1DUUNFY0JBQUFBQUFBQUdCTGhLQUFBQUFBQUFBQkRJaHdGQUFBQUFBQUFZRWlFb3dBQUFBQUFBQUFNaVhBVUFBQUFBQUFBZ0NFUmpnSUFBQUFBQUFBd0pNSlJBQUFBQUFBQUFJWkVPQW9BQUFBQUFBREFrQWhIQVFBQUFBQUFBQmdTNFNnQUFBQUFBQUFBUXlJY0JRQUFBQUFBQUdCSWhLTUFBQUFBQUFBQURJbHdGQUFBQUFBQUFJQWhFWTRDQUFBQUFBQUFNQ1RDVVFBQUFBQUFBQUNHUkRnS0FBQUFBQUFBd0pBSVJ3RUFBQUFBQUFBWUV1RW9BQUFBQUFBQUFFTWlIQVVBQUFBQUFBQmdTSVNqQUFBQUFBQUFBQXlKY0JRQUFBQUFBQUNBSVJHT0FnQUFBQUFBQURBa3dsRUFBQUFBQUFBQWhrUTRDZ0FBQUFBQUFNQ1FDRWNCQUFBQUFBQUFHSkxWMHdXZy92enl5eStlTGdGbzBESXlNanhkQWdEZ0pJV0ZoWHgrQWFvUkdocXFrSkFRVDVjQkFFQ1RRamphaE8zYnQ4L1RKUUFBQU5RS24xK0E2aEdPQWdEZ1hvU2pUVnpIamgzVnFWTW5UNWNCTkVoTGxpeWhqd0FBZ0VaaHlaSWxuaTRCQUlBbWlUVkhBUUFBQUFBQUFCZ1M0U2dBQUFBQUFBQUFReUljQlFBQUFBQUFBR0JJaEtNQUFBQUFBQUFBRElsd0ZBQUFBQUFBQUlBaEVZNENBQUFBQUFBQU1DVENVUUFBQUFBQUFBQ0dSRGdLQUFBQUFBQUF3SkFJUndFQUFBQUFBQUFZRXVFb0FBQUFBQUFBQUVNaUhBVUFBQUFBQUFCZ1NJU2pBQUFBQUFBQUFBeUpjQlFBQUFBQUFBQ0FJUkdPQWdBQUFBQUFBREFrd2xFQUFBQUFBQUFBaGtRNENnQUFBQUFBQU1DUUNFY0JBQUFBQUFBQUdCTGhLQUFBQUFBQUFBQkRJaHdGQUFBQUFBQUFZRWlFb3dBQUFBQUFBQUFNaVhBVUFBQUFBQUFBZ0NFUmpnSUFBQUFBQUFBd0pNSlJBQUFBQUFBQUFJWkVPQW9BQUFBQUFBREFrQWhIQVFBQUFBQUFBQmdTNFNnQUFBQUFBQUFBUXlJY0JRQUFBQUFBQUdCSWhLTUFBQUFBQUFBQURJbHdGQUFBQUFBQUFJQWhFWTRDQUFBQUFBQUFNQ1RDVVFBQUFBQUFBQUNHUkRnS0FBQUFBQUFBd0pCTStmbjVEazhYY2Fac05wdVNrNU9WbVptcDR1SmkyV3cyVDVlRUJzSmlzY2pIeDBjaElTR0tpb3FTeFdMeGRFa05CdjNHbU9nVEFBQlBLN1FWNm92RUpmb3BiYlBTQ3ROVVpDdnlkRWxvUW53dHZncjNDOWQ1NFgwMXN1MlY4clA0ZWJva0FFQUQxK2pEMGV6c2JPM2Z2MStob2FHS2pJeFVRRUFBdit6RHlXYXpLUzh2VHlrcEtVcFBUMWVIRGgwVUZCVGs2Ykk4am41alhQUUpBSUFuN2NqY3FUZDJ2cW4wb25SUGx3SURDUFVOMVQzZDcxS1BrTzZlTGdVQTBJQTE2bkQwUk1EVHZYdDNCUWNIZTdvY05IQlpXVm5hdVhPbjRjTWcrZzFPb0U4QUFNNm1IWms3TlgzVERFK1hBUVA2NTdtUHEzdElOMCtYQVFCb29CcnRtcU0ybTQyQUI3VVNIQnlzN3QyN2EvLysvWWFkUWs2L3djbm9Fd0NBczZYUVZxZzNkcjdwNlRKZ1VITjJ6bE9ocmREVFpRQUFHcWhHRzQ0bUp5Y3JORFNVZ0FlMUVod2NyTkRRVUNVbkozdTZGSStnMytCVVJ1OFRBSUN6NDR2RUpVeWxoOGVrRjZYcmk4UWxuaTREQU5CQU5kcHdORE16VTVHUmtaNHVBNDFRWkdTa3NyS3lQRjJHUjlCdjRJcVIrd1FBNE96NEtXMnpwMHVBd1cwNnhzOGdBTUMxUmh1T0ZoY1hLeUFnd05ObG9CRUtDQWhRVVpFeGQwV2wzOEFWSS9jSkFNRFprVmFZNXVrU1lIQ3AvQXdDQUtyUWFNTlJtODNHN3Rxb0U0dkZZdGoxRmVrM2NNWElmUUlBY0hZVTJmZ2pIRHlycUl5ZlFRQ0FhNDAySEFVQUFBQUFBQUNBTTBFNENnQUFBQUFBQU1DUUNFY0JBQUFBQUFBQUdCTGhLQUFBQUFBQUFBQkRJaHdGQUFBQUFBQUFZRWlFb3dBQUFBQUFBQUFNaVhBVUFBQUFBQUFBZ0NFUmpnSUFBQUFBQUFBd0pNSlJBQUFBQUFBQUFJWkVPQW9BQUFBQUFBREFrQWhIQVFBQUFBQUFBQmdTNFNnQUFBQUFBQUFBUXlJY0JRQUFBQUFBQUdCSWhLTUFBQUFBQUFBQURJbHdGQUFBQUFBQUFJQWhFWTRDQUFBQUFBQUFNQ1RDVVFBQUFBQUFBQUNHUkRnS0FBQUFBQUFBd0pBSVJ3RUFBQUNnanN3bWZxVUNBS0F4NDEveXN5Zy9QMThmZlBDQlB2end3eHJmWTdQWk5IUG1UTTJjT2JNZUs2dTc5ZXZYYTlhc1dkcTFhNWVuU3dFa1NYYTdYVGFiemRObFZJdCtBd0RBMlJIVHZJMzZ0dW90ZnkvL09yZnh5dEFYOWM1bDgxMmVpdzZNMG9MTDM5WXRuVyt1Yy91bkN2RU5WdXZBMXFlOXptcTJxbGRZVDdjOUZ3QUFvN0o2dWdBalNVNU8xdno1OCtYbjU2ZkxMcnRNelpzM1ArMDlOcHROeTVZdGt5Uk5talRKTFhXY0NHak5ack5lZWVVVlJVWkcxcm10aFFzWGFzK2VQWXFOalZYWHJsMmR4OTk4ODAydFc3ZXUxdTI5K3VxckNnZ0lxSE05d0ovKzlDZGxaR1JvN3R5NWF0ZXVuZHZhcGQ4QUFORDRYTmZoV2wzU1pxZ1c3bDZrOS9mV2ZJREN5VUo4UTlUQ3A0WExjNE9qQnFtNWQzTUZlZ2VlU1psT0xYMWI2cldMWDFhWnZVeC8vK0ZSSGMxUHJmTGFHenRkcjFzNjM2eGRHYnYxanpWUHFzeGU1cFlhQUFBd0dzT0hvNk5HalZKV1ZwWmIyd3dPRG5ZNU9yUlRwMDdxMjdldk5tL2VyRTgrK1VUanhvMXo2M05yWXQrK2ZYcm5uWGRVVmxiKzRXbkRoZzI2N3JycjZ0VFd0bTNidEdmUEhrVkVST2l5eXk2cmNDNGpJME5KU1VtMWJ0TnFOZnlQWktNd2ZQandlbWwzeFlvVnRYck9QLy81VDExNDRZVXV6NW5ON2hzWVQ3OEJBS0JoK09MYVQ2bzluNXlYckh1K3VWOVMrWFQzODg3cEs3dkRybTkrVzFualo1aE5adGtkOWhwZE96aHFrQ1JwL2RFTk5XNi9PaGxGR2ZveGVZMHVienRDVS9zL3BVbmZUMVorYVVHbDY2SURvelNxMDQyU3BCOVQxbFFaakliNnRkVGJJMXlQZW5XWHlhc2ZrY1ZrMGJPRG42N1g1L3psdTBuNk5UdXhYcDhCQURBbWZxUCtYZXZXcDUrNlVoT25Delp1dXVrbWJkNjhXWjkvL3JuR2pCa2pIeDhmdHp5M0pvcUxpelZqeGd5VmxaV3BTNWN1MnJObmorYk5tNmZ1M2J1clk4ZU90VzV2MGFKRmtxU3hZOGRXQ21jZWZmUlJQZnJvb3hXT2pSNDlXbGxaV2ZycXE2OHFCVmRYWDMyMUNnc0x6K3IzQTJmR2JEWXJLaXJLTFcwZFBueFlEb2VqeXZPbjlzK1VsQlRaYkRhWEFlaUpkaXdXaTF0cW85OEFBTkN3bE5sdE9sWjRyTkx4Q1A5ektueDlYcXR6MWR5N3VkWWYyYUQwd3ZRYXR6OG9hcUR1NlhtWDNrNzRyMVljK3JiSzZ6cTI2S0RXZ2RIS0xjblRqbU03YS80R1R1UE5IZjlSNTVBNHRRMksxVi83UEtoL2IzaW13bm1MeWFKSmZmNHFMN09YVmgvK1VWOGNXRkpsV3phSFRXa0ZsYjlYcnZoWmZSWG9IU2lidzZhTXdzd2ExMXRxSzVQZFpLL3hjNXI3Qk1yWDRxdGlXN0d5aTNOcS9oeEd4Z0lBNmduaDZPL2VldXN0dDdSenVwRnVmZnIwVVdSa3BJNGRPNmJkdTNjclBqN2VMYzg5SFlmRG9aa3paeW9wS1VtdFdyWFNqQmt6OU1FSEgyalJva1dhUG4yNjVzeVpvMmJObXRXNHZZU0VCRzNac2tXeHNiRzY1SkpMSkpXSFNCYUx4ZVVvdG9LQ0FtVmxaU2tvS01obG9GVmFXaXB2YjIrWlRLYTZ2MG1jVlFFQkFiWHFOL2ZlZTY5YXRteXBhZE9tVlRwMzdiWFhLajgvdjhwN1QzN084ZVBITldyVUtKbE1Kblh1M0xuS2U5d3hjcFIrQXdCQXc1TmFjTlE1T3ZSa3A0NHFIUkY3cVNTcFMwaG52VEZzMW1uYm5iWitocEx6a2hYcTExS0Izb0d5Vi9PSFcwbTZOTGI4Yy8rR294dGtjN2h2dmZOU2U2bGUyUFNTN3V4eHUvNjdhMEdsODZQamJsTEg0QTQ2bUhOSXIyNnQvbjFsRlIzWG5WL2ZYYVBuM3RMNVpvM3BQRXFiVWpkcit2b1p0YTY3cHMrWmZjbHJhaDBZcmYvc2ZGdkxFcGZYK2prQUFMZ2I0ZWhaWmpLWk5IbnlaRVZFUkNnME5QU3NQZmUxMTE3VHlwVXJaYlZhOWNRVFQ4amYzMS9qeG8zVDFxMWJ0V2ZQSGozKytPTjYrdW1uYXh6MC9PYy8vNUVrUGZqZ2c4NWdadjc4K1ZxOWVyWHV2LzkrRFI0OHVNTDEyN1p0azhQaGNEblN6dUZ3cUt5c1RJR0I3bG1yQ1EzVHZuMzdsSk5UODlFQlZmbnh4eC9sY0RqVXExY3ZsMzNJYmkrZkJ1ZU9rYVAwR3dBQUdxNU93UjNsWS9IUmp2VEtvelpiQjBicjNGWjlKRWxCUGtFSzhnazZiWHNXVS9sbmgzQy9jRW5TNGR6RFZWN3JhL1hWa09qeWY3ZUh0YmxFdzlwY1VxT2FQOTczaWQ1SitMOEt4N3d0WHZwNHBPdjFVT2RjVW5YNEdkczhSb3RIdmwvcCtNaFA2N2IwVCtlUU9FblN1aFQzTEJIZ1NxZmdqcitQdHMzVnl0OVcxZHR6QUFDb0RjTFJrMnpac2tYeDhmRVZSbWdkT1hKRTgrZlAxOVZYWDYxZXZYcTV2Ry9Ka2lWcTBhS0Z6ai8vL0VybkVoSVM5Tnh6ejlYbytWT25UbFZzYkd5VjU2c2JsZnI1NTUvTHo4L1A1Ym01YytmcWl5KytrRlErZXUvRWFEdUx4YUxISDM5Y2YvbkxYNVNRa0tCSEgzMVVNMmJNa0w5LzlidDVybDY5V2p0MjdOQ3dZY1BVbzBjUFNkS2hRNGYweFJkZnlHUXl1WHdQUzVjdWxTU2RkOTU1bGM0VkZoWktVcTFHNE1HNGZ2amhCMGx5anJ3OGxidkNVZm9OQUFBTjI2UytmMUZVUUpUTE1QRG16cU5sTXBrMFovczhMVTFjVm0wN0wxLzBvdHEzYU9jYy9Sa1QxRWFTOUxkekg1TGRZVk56Ny9KTlZFK01QdjNzd0JmeU5udkx6K3FuZ3JJQ1pSVmxxYmwza0FLOUE1UlJsS0dpc2lJRmVBVW95Q2RJV1VYSFZWQ1dyeERmRU9mMTFVbk9TNjcxOTZHY1NWRUJkZDhzMG1LeXFIUExPSlhhUzdYK3lQbzZ0M002bDhXT2tDUXRTVnltWWx0eHZUMEhBSURhSUJ6OTNlTEZpelYzN2x6ZGM4ODl1dUdHRzV6SHYvNzZhNjFldlZweGNYSHExcTJiTWpNekZSNGU3anhmV0Zpb2VmUG1TZnBqTGNHVDJlMTI1ZVhsMWFpR0U2Rk9WYXJiM2Q3VnROcXlzakxObmozYkdmRGNkZGRkR2pseVpJVnJJaUlpOU54enorbHZmL3ViZHUvZXJiLy8vZSthTW1XS3dzTENYRDRuTnpkWHMyZlBWa0JBZ0NaTW1PQThQbXZXTE5sc050MTAwMDJWMW9mY3ZIbXpObXpZSUY5Zlg1ZUIxb25wMUZXRnU4QUp4NDhmMS9idDIrWHQ3VjNsUmt5bHBhVm45QXo2RFFBQWpWdGNjQ2NOaWh5bzNKSmNmZnZiU2xuTjFtcDNjamVieWdkRzJCMTJtV1JTYlBNWVNaWFhNSTBLS0Y5clBjUW5STU5pTHBZa3ZiWjF0bjVNWHFNSGU5K240VEhETkdQamM5cWIrWXR1NlhLenhzU04waHMvejlQYWxIVjY0dnpIZEg1RVB4V1dGVlpidTZ2bEFtcWl1dEduSi9oYWZmWFJWWlYvWHpuVisxY3VyTkV6WFlYU0g0MWNKRitMNzJudkhSTTNTbVBpUnRYb09VVzJJdDMweGMwMXVoWUFnTG9nSFAzZDVaZGZybzgrK2tqdnZQT09CZzBhcEZhdFdzbmhjR2pGaWhXeVdxMGFPblNvSms2Y0tFbWFNMmVPYzMzQWxTdFhxcUNnUU5kZmY3M0xFVnc5ZXZUUXh4OS83SllhYTlQT3NXUEhORzNhTk8zZXZWdVNkT3V0dDJyVUtOY2ZRR0pqWS9YTU04L280WWNmMWkrLy9LSzc3NzViRHozMGtNdndhZW5TcGNySXlKQy92NzhlZnZoaGxaU1VxTGk0V0JrWkdXclpzcVZ1dmZYV0N0Y2ZPWEpFeno3N3JDVHA1cHR2ZGhud1ptUmtTQ3Bmd3hLTlQyMTJyazlOVGExMC9Rc3Z2RkRqKzcvOTlsdlpiRFlOR1RMRTVVaE5oOE9ob3FJaVNkTFJvMGVyREN1clFyOEJBS0J4TTVzc3VpOStva3dta3o3LzlVc1YyNG8xcGY4L0ZSa1FvZWMzemRTK3JQMlY3amt4eU1EbXNDazJLRVlCWGdGYW03SmVNemFXLzF1ODRQSzMxY0tuaFRNTXZEUm11RUw5UW5VdzU1RFdKSytWSkVYNFIwaVNrbkxLcCtLMzlBMlJKS1VWcEVrcUR5WWxxYkMwcUw3ZWVxM1VkUE9rVTVsTkpvWDZuWDVwc0ZOSHdMWnExa3BXczdYS2tiRlJBVkVxczVjcHRTQzEwbkVBQU9vYjRlanYvUDM5TldIQ0JNMllNVU96WnMzU3RHblR0RzdkT3FXbXBtcm8wS0VLQ3d0VGZIeThQdjMwVXkxZXZGaGp4b3lSdytIUXA1OStLcFBKcEd1dnZiYkt0b3VLaXJSejUwNkZoSVNvWGJ0MkZjNjk5ZFpiS2lzcjAxVlhYYVhJeUxwUGhUblp4bzBiOWZ6enordjQ4ZU15bTgyNjU1NTdkTjExMWE4OTFMRmpSNzM4OHN0NjZxbW5sSktTb21uVHBtbkVpQkVhUDM2OFdyUm80Ynd1T2pwYVV2bW90WUtDQW5sN2U2dTR1SHhLek1TSkV5c0V4SHYyN05GVFR6MmxyS3dzeGNmSGEvVG8wWkxLQTZ5VFI3cXVYTGxTa2tkVFZ2TUFBQ0FBU1VSQlZCUVRFK09XOTQrejY5UVJqNmNxS0Nod0Jua1dpNlhTejNsdGRscGZzV0tGcFBJL1pyaVNuNS92M0szKzBLRkR6dW5yTlVHL0FRQ2c4Yk9ZekZwOStBZjVXbjMwK2Y0djVXWDJVdmZRYmpLYnpFck9UYW55SHFsODVHaXZzSjZTcElTTUJKZlgrbHA4ZFV1WDhsR01DM1l0bEVNT21XUlMyNkJZcFJha09xZk5oL2kybENSbjJPY01SMDh6Y3ZSc3Flbm1TYWZ5OS9MWCsxZStlOXJyVGgwQis4YXdXWW9LaUtweVpPd1gxMzZpMUlMVVN1ZFAzV1FMQUlENlFEaDZrb3N2dmxqTGxpM1QrdlhydFdiTkd1ZEl6Uk1CeWJoeDQ3UnExU3E5Kys2N0dqcDBxQTRjT0tDREJ3OXE0TUNCaW9pSXFMTGRQWHYyNkxISEh0T0lFU00wZWZMa0N1ZSsrZVliSFR0MnJNcjFFMnNqS1NsSmMrZk8xWVlONVl1bysvdjc2NGtubnRDNTU1NTcybnNMQ3d2VnFsVXJ2Zjc2NjNybW1XZTBZY01HTFYrK1hLdFdyZExJa1NOMTAwMDNLU1FrUlAzNjlkT2lSWXZrNys4dlgxOWZMVml3UUFzV0xGRGZ2bjAxWk1nUVNWSldWcFlXTFZxa3p6NzdUSGE3WFQxNzl0U1VLVk9jYTBDKy8vNzcrdUNERCtUbjU2ZVNraExuSmoybmJrYUR4cUc2SGV2THlzbzBlZkprWnpnYUdocGFxeDN1VDVhU2txSURCdzdJYXJXcVE0Y09McTlKVDA5M3Z2NzExMTlyMUM3OUJnQ0FwcVBVWHFyRisvNm4vKzMvVkhhSFhmRmh2ZVJqOGRHR294dXJYTy96ajJuMU5nMk9HaVJKK3ZsWTVVMmVwUElOaFFLOC9QWFQwVTNhZVBRblNWSlVZS1Q4dmZ5MUtYV3o4N3JXZ1ZIS0xzNVJia241OGxvbnBwbzNsSEMwS3RNSFRpMy8zL1V6VkdSckdLTmNBUUNvYitiVFgySXM5OTEzbjh4bXMxNTg4VVh0MkxGRFBYdjJWSmN1WFNTVlQxKzk4ODQ3VlZ4Y3JGbXpadW05OTk2VEpOMXl5eTNWdHRtMWExZDVlM3RyMDZaTkZZN241T1RvMkxGakNnd01yRFNpdExZV0xWcWt1KysrMnhud3RHM2JWcSs5OXByNjl1MnI0Y09IYS9qdzRTb3JxM3F0cGF1dnZscFhYMzIxTEJhTHBrMmJwdkhqeDh2SHgwZkZ4Y1ZhdkhpeEprNmNxT0xpWW5sNWVTazBORlIrZm41S1NrclNva1dMNU92cnE3Lys5YStTeWtlM1BmbmtrL3JrazAva2NEaDAvZlhYNjVsbm5xa3dCYnBEaHc0cUtpcFNlbnE2Y25KeUZCSVNvbnZ1dVVkOSsvWTlvKzhCR3A2Wk0yY3FJU0ZCZ3dZTk91TzJJaUlpMUs5ZlArZWFvSzRrSlNVNVgrL1lzZU8wYmRKdkFBQm8zT3dPMTJ2Mm56amVMNko4VThNVDA5Kzl6RjRLOFEydWNPMkpjRlFxbjFxZlZuQk1CM01PdW16MzUvUWR1dmZiQnpWbit6em5zYjdoNWY4Vzcwd3ZIMjNxWS9GUldMT3dDbTAwOHlwZkk3eWhoNk85d25xcVYxaFBXY3hudHJFbEFBQ05DU05IVHhFYkc2dVJJMGZxczg4K2t5U05HVE9td3ZrUkkwYm84ODgvMS9yMTViczRYbkRCQmVyWXNXTzFiWHA3ZTZ0YnQyN2F1bldyRWhNVDFiWnRXMG5sSTBvbHFXZlBuaTQzVktxTm1KZ1lsWldWeVd3MmEvVG8wUm83ZHF5c1ZxdHNOcHZ6bXBydTNtMHltVFI2OUdoZGRORkZldjMxMTdWdTNUcU5IVHUyd3ZSbmg4T2htVE5ucXF5c1RIZmRkWmZPT2VjYzU3MlBQUEtJM25qakRkMTIyMjJLaTR1cjFQNTU1NTJucjc3NnloazZuVmkvRlUzTHJGbXp0R0xGQ3JWcDAwYVRKMC9XanovK2VFYnRtVXdtUGZUUVE3cmpqanUwWXNVS1hYbmxsZXJXclZ1RmF3NGRPbFRoZFhaMnRvS0NncXBzazM0REFFRGpWYjdSa3EzYWE4NC81enlWMmt1MTRjaFBpbTBlbytlSFBLTXRxZHVjNjRsS2Y0U2pKYlpTUGZMRDQrb2NYUG5mNFJQQ200V3BoVytROW1iKzRqdzJNS3EvSk9tbm8rVWpSenUwYUMrVFRFck1QdWk4cHBtMWZBbWQwKzFXLzhhd1dkV2VyOXFaL1M1eHR2eTF6NE9lTGdFQWdFcjQ3ZHFGL3YzNzY3UFBQcFBKWktvMFhkNWtNbW5peEltYU5HbVNwTXJoYVZWNjkrNnRyVnUzYXZQbXpjNXdkTmV1WFpLaytQaDQ1M1YzM0hGSGhmdE9ySi9vNnB6MHg1VG1BUU1HNkpwcnJ0SHc0Y01yQkNzbmdoU3oyVnpyQUxaVnExYjYxNy8rcFczYnRxbFhyMTRWemkxZXZGZ0pDUW5xM3IxN3BYVVpvNk9qTlgzNjlOTzJUN2pUTkpXVmxlbWxsMTdTMTE5L3JiQ3dNRDM5OU5NdU4wK3FpOURRVU4xd3d3MTY5OTEzdFhEaFFqMzk5Tk1Wem0vZnZsMlMxS3RYTDIzZnZsMGJObXpRcFpkZVdtVjc5QnNBQUJvdnE5bXFVbnRKbGVjN0JYZFVlTE53clR1eVhnVmxCVHFjbHl5SHc2RStyZUxsYmZGU2lhMVVrbVF4bGY4aDFPYXd5ZUZ3YUhmbUhwZnRUUjg0VlQzRGVtaFYwbXBuT0JyYlBGWmRRanByZDhZZVpSU1ZMeVBVUGJUOGo3Y0pHYnVjOS9wWmF6WnkxSk1iRUhsYnZKeXZ5K3hWejV3NUU1ZTBHVm92N1FJQWNDYjRMZHVGQlFzV1NDb1BKdWZNbWFOLy8vdmZGYzRmUEhqUStmcm5uMyt1TkhyTmxSTWJ3MnpmdmwwMzNuaWpKQ2tob1h6cXpjbmg2TW5UZ2s5VjNUbEp1di8reWd1Y2w1U1VmMkQwOXZZK2JZMVZPYmsrU1VwTVROVGJiNzh0UHo4Ly9lMXZmMU5xYXFxT0hEbWk1T1JrWldWbDZiYmJicFBrT3N5dGpzVmkwWnR2dmxubk91RjVXVmxabWo1OXVuNysrV2VGaDRmcnVlZWVVNnRXcmR6NmpDdXZ2RklMRnk3VXBrMmJsSk9UNDl6SnZhU2tSTHQyN1pMSlpOSXR0OXlpN2R1M2ErWEtsZFdHb3hMOUJnQ0F4c3JYNHF2ODB2d3F6MThZWGI2c3o2cWs3eVdWQjM3YmovMnNDeUxPVjN4WXZIUE5VTE16SFAwakVMU1lMT29kSHErTFdsK281dDdsbnpWNmhmVlVmbW1CRHVjZWRsNDNydHV0a3FSbEI1YzdqL1VKN3kySHcrSGMxTW5INHVNY25WcFFXbjA0T3ZKVDE1dEJodnFGS3IwdzNlVTVxVHpZL0hqa2g5VzJmVG9uM21lcHZWVEZ0dUl6YXFzcVZiMC9ObDRDQUhnUzRlZ3B2dnZ1T3lVa0pLaDM3OTVLVDAvWHhvMGJ0WDc5ZWwxd3dRV1NwTnpjWFAzM3YvK1YxV3FWeFdMUmUrKzlwMkhEaGlrc0xLemFkanQxNmlTcjFhcWRPM2ZLNFhDb3JLeE11M2J0VXN1V0xSVWJHMXZoMnViTm16czNnNnJLRFRmYzROeVFwVG9GQmVWVGQwN2VEZnRNdmZubW15b3RMWlhENGRENDhlTXJURUVPRHc5M2hqeW5DM05QWlRhekJHNWp0bUhEQnMyY09WT1ptWmxxMTY2ZHBrK2ZmdHArVVJlaG9hRnEwNmFORGgwNnBEMTc5cWhmdjM2U3BEVnIxcWlrcEVTZE8zZFdmSHk4d3NQRHRYWHJWcVdscFNrOFBMeFd6NkRmQUFEUXNGbE1Gdmw3K1NzbC8waVY1eStLSHFMODBuem5kSGRKMnBLMlZSZEVuSzhMSXZvNXcxSHI3K3RybHRsdGlndnVwRXZhWEt5QlVmMmRZZUVKTDI1K1NXdFQxamxIbkE2S0dxaHpXL1hWd1p4RFduVzRQSUFOOVd1cExpMDdLeUY5bDNNekpuK3ZQMmJRdUpwV1gyYTM2ZVV0cjFYNVhzZkVqZEtZenFQMHh2WTM5ZFZKSVd4dDJxaUpNTC95ejIyNUpibG4xQTRBQUkwTjRlaEpDZ29LTkcvZVBGa3NGdDEzMzMxS1RrN1dVMDg5cFRmZWVFUG5ubnV1ckZhcjVzK2ZyK3pzYkkwWk0wWldxMVh2dnZ1dTVzMmJwMy84NHgvVnR1M3Q3YTBPSFRwb3o1NDkycjkvdndvS0NsUlNVbEx2bTZsa1oyZExLdDlNeWwyQ2c4c1hzUzhySzVQVmFsVkVSSVRPT2VjY2hZV0ZPWmNNT01ITHkwdExseTQ5Ylp2RGh3OTNXMzA0dTdLeXNqUjM3bHg5KysyM2txU0xMNzVZa3laTnFyRFdwcnRGUjBmcjBLRkRTa3RMY3g1YnRteVpKR25Rb0VFeW1Vd2FPblNvUHZqZ0EzMzAwVWU2Nzc3N2F0VSsvUVlBZ0lhdHBWK0lKT2xZd1RHWDV5OXVjNUdDZklMMDFjR3ZWV292RHpPOUxWNDZsUE9iSktsdnF6N09heTBtcXh4eXlPNnc2K3IyVituQzZNR1NwTXlpTEszODdUdGQzbmFFL0wzOHRTcHB0Zk9lcUlCSTNSOS9yeHdPaDk3WVBzKzVGTlpsc1NOa2tray9KUCt4MW5xQVYvbm5pV0pic2NzTnBDNkx2VlM3TXZZNE4zQzZvdTNsTXB0TSt2TFg4czhDcVFXcHNwZ3N1cmZYQk9XVTVHaHR5cnBLYlRqa1VMQnZDeVdrNzZwMHJxWjZocFhQZE50Ly9FQ2Qyd0FBb0RFaUhEM0pXMis5cGZUMGRGMTMzWFdLaVlsUlRFeU1ldlRvb1IwN2R1alRUejlWWEZ5Y2xpMWJwdkR3Y04xNjY2MXlPQnhhdW5TcFZxMWFwV3V1dVViZHUzZXZ0djArZmZvb0lDQkFEb2REVzdac2thUjZEMGN6TXpNbFNTRWhJVzVyODhvcnI5U0FBUU1VRXhPamlJaUlHbTlZZzZabjJiSmxtak5uamdvTEMrWHY3Njk3NzczWDVUVDIzTnp5RVFqdStsazVkcXo4RjZFVDY0SHUyN2RQMjdadGs5VnFkUWFHVjF4eGhUNzg4RU10VzdaTW8wYU5xdFVvVnZvTkFBQU5VMFpSaHJLS2pxdE5ZQnRKVXRKSlU5eDNwaWZvV09FeGRRbnByUEU5eXBlcHVTQ2luL3FkYzU0Q3ZQemxiZmxqdVp3UTN4QzFDMnFyWDdNVDVXVzJ5dmI3eGs2L1ppZkt6OXBNeXc5OXJVMUhOOHZtc0dsWXpNVVZhZ2oyYmFHcEE1NlV2MWN6TGQ3M1ArZmFvb0hlZ2JxNi9WWEtMczdXeXQ5V09hLzM5LzU5TXlZWFUrcmJCTGJSeEY0VGxGZWFwN0hMN2xDcHZWUVRlbzZYMldSMmhxUGZKWDJ2eUlCSWpZa2JwWWY2UHFpVXZCUWR6RGxVb1ozNHNGNGExL1UyNVpiazZ1SFZqeW81TDZWVzMxZVRUQm9VTlVDUzlGdHU3V2F4MUFZYk1nRUFHaUxDMGQvdDNMbFRuMy8rdWNMQ3duVDc3YmM3ajQ4ZlAxNVRwMDZWMVdyVkN5KzhJSWZEb1FjZWVNQTVLbTdjdUhGNjZhV1hOSHYyYkwzKyt1dlZQdVBQZi82ejgvWExMNzhzazhua0RFZno4L1BkdG1uTnlRNGZMdi9BNk01MUg3dDI3ZXEydHRDNGRlblNSVGFiVFlNR0RkSjk5OTJuME5CUU9SeU9DcHNZT1J3T3ZmLysrNUtrbGkxYjF1azVtelp0MHQ2OWUrWGo0Nk9kTzNmcWwxL0tOMEhvMEtHREpHbisvUGx5T0J3YU9uU29NOUNNakl6VW9FR0Q5TU1QUDJqV3JGbWFPblZxalo5SHZ3RUFvR0c2L2F2eGtxUTd1bytUSkEySTdDOS9MMy9OKzNtK0h2dnhDVWxTNjhEVzhySDRLTGNrVjBmelU1VmVtS0dNb2d4bEYyY3J0eVJYZlZyMVZ2K0lDOVMzVlovZncxRXY1eHFiSCsvN1JCL3ZxM3I5eXpDL01FMGZPRld0bXJYU2xyU3RXckJyb2ZQY3VLNjN5Yy9xcDRXN0Y2bklWdVE4M3R5cmZIcCtRVm5sOVZHSHhaUnZVUFJqOGhybkNGZFgzdHY5dnVLQ082bDNlTHdlN2Zldzd2djJMN0k1YkFyMWE2bkNza0p0VGR1bUx3NHMwY2oyVjJwSy95YzFlZlVqeWk3T3J0SDNWSkl1akI2czJPYXhrcVFiTzE2dlRzRWQ5ZW4rejdUcDZCWTU1S2orNWxwZ1F5WUFRRU5FT1BxNzExOS9YUTZIUTVNbVRhcXd6bURYcmwyMWNPRkN6Wmt6UnlrcEtSbytmTGh6L1ZGSnV1eXl5N1I0OFdJZFBueFlpWW1KTlhwV2NuS3k5dS9mTHo4L1A3MzY2cXZhdTNldmlvcUt0SGp4WXJlL3I5MjdkMHRTcFhWTjYwdHFhcXJDd3NKWUI5RWdZbU5qOWRaYmIxVUlFZFBUMHpWdTNEZ0ZCUVhKMTlkWDJkblp6cEdqdzRZTnE5TnovUHo4OU00NzcxUTRkdW1sbHlvdUxrN2ZmZmVkdG16WklxdlZxckZqeDFhNDVzOS8vclBXcmwycnRXdlhhdm55NVJveFlrU05ua2UvQVFDZzRiS2FMUm9jTlVpRlpZV3lPY3AwVmJzcjVHUHgwV3ZieWovUEorVW1hZHhYZDFZWkRtWVVaY3JINHFQZmNwTmtOVnRrTXBsVVdzUGQyUU85QTlUQ04waS9aTzNUc3h0ZmNFNlRIeERaWHlOaWh5c3grNkNXSm41VjRaN21Qb0dTcFB6U2l1dU5Xa3dXRFlrZUlra1ZScHE2NHBCREwyNStTWlBQbmFULzIvV3ViSTd5a2E1RFcxK2tNWEdqdEdEM1F2MW41OXRxMTZLdHVyWHNxc2Y3UGFKL3JIbXl3cTd6eGJaaS9lVzdTWlhhYmhmVVZoTjdUWkFrN2NyWXJmQm1ZZW9aMmtNOVEzdm9jRzZ5RnUvN243NC8vTDNLN0RZVmxCWm83RmQvcnRSR1RiRWhFd0NnSVNJYy9kM1RUeit0alJzMzZ0eHp6NjEwem1xMWF0Q2dRVHAwNkpEdXZmZmVDdWZNWnJNZWUrd3h0V3paMHVVVTNLU2tKTzNjdVZPSERoM1N3WU1IZGVEQUFSMC9mbHhTK1JxbnExZXZsc1ZpVVd4c3JIT3RJbmZKeWNuUnhvMGJKVWs5ZXZSd2E5dWxwYVZLU2tyU29VT0hkT0RBQWUzYnQwLzc5KzlYVGs2T2xpNWRTc2hqSUtlT3Jnd0xDMVB6NXMyVm52N0hqcXJoNGVHNjVwcHJkTVVWVjlUcEdYRnhjYnJ4eGh0VlVsS2l3TUJBOWVqUlEzMzc5bFZxYXFwZWVlVVZTZExvMGFOMXpqbm5WTGl2ZGV2V3V2NzY2L1hSUngvcDVaZGZWblIwdExwMTYxYnRzK2czQUFBMGJKZkdERmVvWDZpK092aTEzdDM5bnA0ZC9MU0d4MXdpSDR1M1h0ejhzdXdPZTdXakpuODZ1a2svSGQwa1NXcmgwMEtTVkdLdjJlN3N2MlluYXRxNnA1V1lrK2pjWEtsZFVGczkyUHMrRmR1SzlkeW1GeXFOQUEzeURwSWtGWndTamc2T0hxZ1EzMkFsNVNacGQrYWUwejQ3dXpoSC8xd3pwY0t4cUlBb2VWdTg1WEJJTm9kTnovNzB2RjRiK3JLNnR1eWlpYjN1MW10Ylp6dXZkVGdjK2pXNzRtQ084eVA2NmNIZTk4bmZxNW5TQ3RJMGRkMTBsZGlMZFZIMFJicWg0M1dLRG96U1gvczhvRnU2ak5ILzluMnE1UWRYS0t2b2VJMitWd0FBTkJhRW83OExEZzZ1ZGxSWjc5NjkxYnQzYjVmbk9uYnNLRWt1dzgxMTY5YnB6VGZmZEg1dE1wa1VHeHVyVHAwNk9mOXIzNzY5dkwyOUs5MTdwbWJQbnEyaW9pSzFhZE5HblRwMWNrdWJ1M2Z2MW5QUFBhZVVsQlRaN1JVWGxQZnk4bExIamgxbHRmSmpaWFR2di8rKzdIYTdiRGFiTEJiTEdZZCtWcXRWRXlaTXFIQXNMeTlQVHp6eGhQTHo4OVd1WFR2ZGV1dXRMdSs5L2ZiYjlkTlBQK25nd1lONi9QSEhOWFhxVk1YSHgxZjVMUG9OQUFBTlY0Ui9oRzd2TmxZbHRsSjk5TXZIeWk3TzFoTnJudEp6Rno2dEM2TUh5MlF5NllWTkw3bmMrTWlWSHFIbGV3WmtGR2JXdUlhZEdRbk8xMjBDMjJqYXdDbnlzL3JwK1UwemRUZzN1ZEwxSFlMYlM1S09GVmJjUE9xNkR0ZElrajQvOEdXRjQ2WDJVdmxZZk9UdjVhLzgwc3BUOFUvV3RXVm5TZEx1elBKWkwxbEZ4elZ6OHl1YU11Q2ZPditjOC9XZTd3ZktLTXFvZEY5Y2NDZmQxT2tHblIvUlQ1S1VWcENtSjlaTWNRYSszL3oycmI1TldxbkJVUU0xSm02VVdnZTIxb1NlZCtuR1R0ZnJ3NzBmNit0REt5cU1TZ1VBb0RIanQvRTZLaTR1VmxGUmtmejkvV1cxV3VWd09MUnk1VXBKcWhCMDl1blRSd01IRGxTWExsMFVGeGVuVHAwNlZaaTI3MHBPVHM0WjcwTDkxbHR2T1hjUG56QmhRb1UxSU05RWVIaTREaDgrTEpQSnBKaVlHUFhzMlZPZE8zZFdodzRkMUtaTm0wb0JUMmxwS1R0cU4xRjVlWG02NDQ0NzNOSldRVUhCNlM4NjVkbVBQLzY0RGg0OHFNREFRT2U2d0s1NGUzdHI2dFNwZXVDQkI1U1RrNlBISDM5YzQ4ZVAxM1hYWFZlcFg5QnZBQUJvdUU1c2hPUm45ZE4vRXhZb3JTQk5rcFJlbUs2bjFrN1Q4eGZPME9Db1FaS2s1MythNlZ3ck03eFptSUo5Z3BWUmxLbTgwandWMjRybFkvWlJqN0J1R3QramZJcjR6OGQyMUxxZW5xRTk5RWkveVFyMER0UXJXMTdUeHFNL3FYMkxkc29zeWxSK2FiNU1NbXRBNUFYcUgxRytKTmVPOUozT2U5c0V0bEZNOHhqbGx1UnFaZEtxQ3UwZXpVOVZUUE0yK2xQbk1WcTRlNUV6c0R5WnI4VlgxM1FZcVFqL0NHVVdaV25mOGYzT2MxdlN0bXIydHJuYWxMcTVRakFhNmhlcVFWRURkR0hVWUhVTTd1QTh2alpsbldadm4xdHB0SzNENGREcXd6L3FoK1ExR2h3MVVMZDAvcE1pQXlJMHNkZmR1cUhqZFZxNGU1RytPN3pLNVFDUk40Yk5xdkIxcTJhdFhCNC85WnJxemdNQVVGOElSK3ZvOE9IRHV1ZWVleVNWajJxejIrM09FV0VuVDhYdDBLR0Rwa3laVXF1MnpXYXpvcUtpcXIwbU9UbTUwZ2cwU1Nvc0xOUXJyN3ppREhodXZ2bG05ZXZYcjFiUHIwN0xsaTAxYmRvMGRlblNSVUZCUWFlOTNtUXlLVG82K3JUWEpTWFYzNjZZcUI5MnU5MGovNytscEtUb2lTZWVVRkpTa254OWZUVnQyclJLMCtsUEZSa1pxV2VlZVVaLy8vdmZsWmVYcHpsejVpZ2tKRVFYWFhTUkpQb05BQUFOWFdSQWhQNDE0Q20xYXRaS0c0NXVyTFJwVWxKdWtxWnZtS0duTG5oQ1c5TzJWOWhFcUhWZ3RLYjBmN0xLdGpPS012VHBnYzlyVmMrSTJPR2EyR3VDeXV4bGVtSFRUSzArL0tOOExiNTZhY2dMTHYrNGVpam5OLzJRdk1iNTlXKzV2K211cnllcVRmTm9sZGhLS2x5N0pIR3A3dTExajY1dWY1V3Vibi9WYVd2NWI4S0NTZ0hsVndlWFM1TGFCYlhUaU5qaDZobmFROUdCRlgrLzJKTzVWKy92L1ZDYlU3ZFUyLzZKa0hSTjhqcGRHanRNWStKR0s3eFptQjdxKzZDdTZUQlNENjkrUkNXMmlrc0pSQVc0L2wybXF1T1NaRFZicXowUEFFQjlJUnl0bzVpWUdNWEV4S2kwdEZSMnUxME9oME0rUGo3cTJiT243cnp6empOcU95QWdRRys5OVZhMTE5eHd3dzNLeWNtcGRQekpKNS9VdG0zYkpKV3Z3ZWl1a1gwbk8zbERxdXFZeldaNWUzdWY5cjFJMG9nUkkyU3hXTTYwTkp4RnpaczMxOGNmZit5V3RxNjk5bHJsNTFjL2JleUVBd2NPS0RrNVdjMmFOZE8wYWROT3U0Ym9DUjA3ZHRSTEw3MmtKNTk4VXVlZGQ1NHpHSlhvTndBQU5IU0ZaWVZ5T0tTRWpGMTY0YWVYWE82Z3ZqTTlRWGQ4ZlpkeVMvSXFIRDl3UEZHSjJRZmxiZkdTMVd5VjJXU1dTU2JsbGVacFIzcUNGdjgrUGI4MmRxWW5hSGZHSHMzYk1WK0oyUWNsU1VXMklpWG1IRlNrZjRRc1pvdE1NaXVuSkZ1YlVqZnJ2d252VnBxR2ZxendXS1dwOXBLMExIRzU4a3NMZEZIMEVJVTNDNVBWWFBuZitsSjdxVkx6MC9UVndhKzFLWFZ6bFhWbUZtVnFZR1IvQmZtVS8zRTJ0eVJQUHlhdjBjcWs3N1FuYzIrdDNyUE5ZZE95eE9YNkx1bDczZFRwQmwzYi9ob2xaaWRXQ2thbHFqZGVxaTAyYWdJQW5BMkdEMGMvL1BERE90MW50Vm8xZi81OE4xY2pUWm8wcVVicmo5NTc3NzBxS1NtcGRQekJCeC9VNU1tVGRlZWRkK3JTU3krdDhYUFBQLzk4U1hKcjBMSjgrZko2dVJhZTE3bHpad1VFQkxpdHZlN2R1NnV3c0xEUzhYYnQybFU2Tm5qd1lEMzg4TU5xMzc2OTJyWnRXNnZueE1iR2F2YnMyZkx6ODZ0d25INERBRUREbGxWMFhGUFdUVk5tVWFhS2JFVlZYbmRxTUNwSng0dVA2OEh2SHFyenMyOWJWbmwzOXVTOEZEMzI0eE9WanJ2YURiNHVWaC8rUWFzUC8zREc3Und2UHE1WHRyNm05aTNhYTF2YWR2MlN0YS9HNjdGV3BhaXNTQXQyTGRUWEI3OVJzYTNpUmxZdmJYN1ZaWmhiVi8vZThJeHNEcHZiMmdNQXdCVlRmbjYrZTdkSVAwdldybDJyWWNPR2VicU1CcW1rcEtSZU5uaHFTcjc1NWhzTkdEREEwMldjZGZTYnFobTkzeGkxVHdBQXpvN1JYOS9pNlJJQWZYRHBRaytYQUFCb2dNNXNDMmswU0VZT2VJQzZvdDhBQUFBQUFHQThoS01BQUFBQUFBQUFESWx3RkFBQUFBQUFBSUFoRVk0Q0FBQUFBQUFBTUNUQ1VRQUFBQUFBQUFDR1JEZ0tBQUFBQUFBQXdKQUlSd0VBQUFBQUFBQVlFdUVvQUFBQUFBQUFBRU1pSEFVQUFBQUFBQUJnU0lTakFBQUFBQUFBQUF5SmNCUUFBT0QvMmJ2djhLYXJobzNqZDVxT3RLVjAwRUxaZThpUVZVQ0dDckpFbG9DQWdBTjhWRUJBRVJSUUZCVjlSZHdUQjRJRFFXUUxDQUlDS2x1MjdEMWtVNkI3cDNuL3FJMkVwcVZscGVudis3a3VyeWY1elpOd2NwN216aGtBQUFBQURJbHdGQUFBQUFBQUFJQWhFWTRDQUFBQUFBQUFNQ1MzRFVmTlpyT3NWcXVyaXdFM1pMVmFaVGFiWFYwTWwrQnpBMmVNL0prQUFOd2FGclBGMVVXQXdWazhxWU1BQU9mY05oejE4ZkZSWEZ5Y3E0c0JOeFFYRnllTHhaaC9IUEc1Z1RORy9rd0FBRzZOb3I1RlhWMEVHRnd4NmlBQUlCdHVHNDZHaElUbzFLbFRyaTRHM05DcFU2Y1VIQnpzNm1LNEJKOGJPR1BrendRQTROWm9VTFMrcTRzQWc0c0lvdzRDQUp4ejIzQzBaTW1TaW95TTFLVkxsMXhkRkxpUlM1Y3VLVEl5VXFWS2xYSjFVVnlDencydVpQVFBCQURnMXVoWXZyMUNMYUd1TGdZTUtzdzNWSjNLZDNCMU1RQUErWlRiaHFObXMxbVZLbFhTenAwN0NYcVFLNWN1WGRMT25UdFZxVklsZVhpNGJkVy9Mbnh1Y0RrK0V3Q0FXOFhYN0tzQk5aOXdkVEZnVUFOcVBNbTh0d0NBYkpuaTQrTnRyaTdFOVlpT2p0YkJnd2NWR2hxcUVpVktxRkNoUWl3c0FqdXIxYXE0dURpZE9uVktrWkdScWxTcGtnSURBMTFkTEpmamMyTmNmQ1lBQUs2MDQrSk9mYkZ6b2lLVElsMWRGQmhBcUNWVUEycytxWm9oTlZ4ZEZBQkFQdWIyNGFpVThXWC81TW1UdW5UcGtwS1NrbGlORzNabXMxa1dpMFhCd2NFcVdiSWtBZUJsK053WUU1OEpBSUNySlZvVHRlRElMOXAwZnJQT0pwNVRVbHFTcTR1RUFzVGlhVkV4MzZLS0NLdXZqdVhieTlmczYrb2lBUUR5dVFJUmpnSUFBQUFBQUFCQVhqSEpIQUFBQUFBQUFBQkRJaHdGQUFBQWdIeHMyclJwMnJadG02dUxBUUJBZ1VRNENnQUFBQUQ1V0hSMHRMWnMyZUxxWWdBQVVDQVJqZ0lBQUFCQVBtZXpzVlFFQUFBM0ErRW9BQUFBQUFBQUFFTWlIQVVBQUFBQUFBQmdTSVNqQUFBQUFBQUFBQXlKY0JRQUFBQUFBQUNBSVJHT0FnQUFBQUFBQURBa3dsRUFBQUFBQUFBQWhrUTRDZ0FBQUFBQUFNQ1FDRWNCQUFBQUFBQUFHQkxoS0FBQUFBQUFBQUJESWh3RkFBQUFBQUFBWUVpRW93QUFBQUFBQUFBTWlYQVVBQUFBQUFBQWdDRVJqZ0lBQUFBQUFBQXdKTUpSQUFBQUFBQUFBSVpFT0FvQUFBQUFBQURBa0FoSEFRQUFBQUFBQUJnUzRTZ0FBQUFBQUFBQVF5SWNCUUFBQUFBQUFHQkloS01BQUFBQUFBQUFESWx3RkFBQUFBQUFBSUFoRVk0Q0FBQUFBQUFBTUNUQ1VRQUFBQUFBQUFDR1JEZ0tBQUFBQUFBQXdKQUlSd0VBQUFBQUFBQVlFdUVvQUFBQUFBQUFBRU1pSEFVQUFBQUFBQUJnU0lTakFBQUFBQUFBQUF5SmNCUUFBQUFBQUFDQUlSR09BZ0FBQUFBQUFEQWt3bEVBQUFBQUFBQUFoa1E0Q2dBQUFBQUFBTUNRQ0VjQkFBQUFBQUFBR0JMaEtBQUFBQUFBQUFCRE1zWEh4OXRjWFFnQUFIQmpiTnk0MGRWRlFENXk2dFFwVnhjQndBMlErVmt1VWFLRWkwdmkzZ0lDQWhRUUVPRHFZZ0RBRFZHeVpFbitmK0VHOFhSMUFRQUF3STJ6YWRNbVZ4Y0JBSENUOElNSEFPQnloS00zQnVFb0FBQUZURVJFaEJvMGFPRHFZaUFmK1B6eno2a1BBQ0RhUXdBRnkrZWZmKzdxSWhRb3pEa0tBQUFBQUFBQXdKQUlSd0VBQUFBQUFBQVlFdUVvQUFBQUFBQUFBRU1pSEFVQUFBQUFBQUJnU0lTakFBQUFBQUFBQUF5SmNCUUFBQUFBQUFDQUlSR09BZ0FBQUFBQUFEQWt3bEVBQUFBQUFBQUFoa1E0Q2dBQUFBQUFBTUNRQ0VjQkFBQUFBQUFBR0JMaEtBQUFBQUFBQUFCRElod0ZBQUFBQUFBQVlFaUVvd0FBQUFBQUFBQU1pWEFVQUFBQUFBQUFnQ0VSamdJQUFBQUFBQUF3Sk1KUkFBQUFBQUFBQUlaRU9Bb0FRQUVTRUJDZ2dJQUFWeGNEK1FUMUFRQXkwQjRDS0VobzAyNHNVM3g4dk0zVmhRQUFBQUFBQUFDQVc0MmVvd0FBQUFBQUFBQU15ZFBWQlFBQUlEK3cyV3phdm1PM1ZxL2JvRjE3OXVuaXhTZ2xKaVc1dWxpRzRXdXhLQ1FrU0RWdXE2cG1qUnVwZHEzcU1wbE1MaXNQOWNHMThsdDlBSkIzaWVtcCt1WE1WbTJPT3FKektURktzcWE2dWtndVp6RjdxYWgzWWRVUEtxLzI0WFhsNitIbDZpSUJ5QVBhTlVjRnFVMWpXRDBBd1BCT25qcWpUNytjcklURVJOM1hwcVVpNnRWV1dHaW9MQllmVnhmTk1KS1NrblUrTWxLYnRtelhvcVhMNWVmcnE4SDlIMVBKRXVHM3ZDelVCOWZMVC9VQlFON3RqRDJoaVVkWEtqSWxyTG9tZEFBQUlBQkpSRUZVMXRWRnliZEN2UVAwUkxrV3FobFF5dFZGQVpBTHRHczVjL2MyalhBVUFHQm91L2JzMC9qM1A5V2pmWHFxUTd2VzlFN0xCMncybXhZdVhxYnZwdjZra2NNR3E4WnRWVy9admFrUCtZOHI2d09Bdk5zWmUwTGo5czkzZFRIY3hvdFZPcXRHUUVsWEZ3TkFEbWpYY3M5ZDJ6VG1IQVVBR05iSlUyYzAvdjFQOWRMSVo5WHh2allFWWZtRXlXUlN4L3ZhNktXUnoycjgrNS9xNUtrenQrUysxSWY4eVZYMUFVRGVKYWFuYXVMUmxhNHVobHY1NnVnS0phWWJlMmd1a0ovUnJ1V051N1pwaEtNQUFFT3kyV3o2OU12SmVyUlBUOVc1dmFhcml3TW42dHhlVTQvMDdxRlB2NXdzbSszbURuU2hQdVIvdDdJK0FMZzJ2NXpaeXBEVFBJcE1pZFV2WjdhNnVoZ0Fza0c3bGpmdTJxWVJqZ0lBREduN2p0MUtTRXhVaDNhdFhWMFU1S0RqZlcyVWtKaW83VHQyMzlUN1VCL2N3NjJxRHdDdXplYW9JNjR1Z2x2aWZRUHlMejZmZWVlTzd4bmhLQURBa0ZhdjI2RDcyclJrNkhRK1p6S1oxSzVOUzYxZTk5ZE52US8xd1QzY3F2b0E0TnFjUzRseGRSSGNFdThia0gveCtjdzdkM3pQQ0VjQkFJYTBhODgrUmRTcjdlcGlJQmNhMUt1dFhYdjIzdFI3VUIvY3g2Mm9Ed0N1VFpMVi9lYVp5dzk0MzREOGk4OW4zcm5qZTBZNENnQXdwSXNYb3hRV0d1cnFZaUFYd2tKRGRmRmkxRTI5Qi9YQmZkeUsrZ0FBQUFEaklCd0ZBQmhTWWxLU0xCWWZWeGNEdVdDeCtDZ3hLZW1tM29QNjRENXVSWDBBQUFDQWNSQ09BZ0FBQUFBQUFEQWt3bEVBQUFBQUFBQUFoa1E0Q2dBQUFBRElGd3A3K2NyTHd6UEhZNHI3QnFtUXB5WFgxeXp1R3lSL3o2eFRwNVQySzVMbjhnRkFYdEd1NVgrRW93QUFYSWZvbUZpbHBPUzhJdVBKMDJjVUd4ZWY2MnVlUEgxR2NmRlpqejkyL0VTZXk1ZGQyVmI4c1Zxanh2eGZuczY1SHQ5TStWR3IxMjY0NGRmTmIvSnpmZGkrWTVjKytXSlNqc2ZzUDNCSWI0ei9RTEd4Y1htNjlwWDI3TjJ2TTJmUFhkYzFBQmpUZDNjTTBqM0ZhdVI0eklTSXg5V3VSSjFjWDNOQ3hPTnFIWDY3dzdicWdhWDBjZjErcWgxVTlwcktLV1dFRXdCd05lN1VyaGxWenRFMUFBRElVYmZlaittWlFVK29ZN3MyMlI3ejZCTkQxTytoQjlYbndXNjV1dWFqVHd6Ums0ODlyQjVkTzltMzdkaTFSOCtPSEtPMzMzaFo5ZXJjbnNQWi83RmFyUnJ4MGxoWkxCYU5HUHFVUWtLQzdmdE9uejZyVFZ1Mk9SeHZzOWswOWFmWituWFpDbjB3L25XRmhmNzN5L08rQXdlMS8rRGhITzlYdjA1dGxTaGV6T20rcVQvTlVadVd6ZFdzU2FOY2xkMWQ1ZWY2Y1BEd1VmMjg4RmNOR2ZBLys3YTBOS3NPSERxc1ZXdlh5K3hoVnJXcWxmVDdxclhxOS9DRGlvbHpERWlMRnlzcUQ0L2MvYTQrNUxuUjZ0Q3V0WVlPZWpKWHh3T0FNOTRlbm1wWXBKTFRmV1g5d3RRc3JGcVc3WDlkT0tpVTlEVGRFVnBaNlRhYi9ycHcwT241OXhTcnFkT0pVZm83NmxpdXkyT1NWQ21ndUJvV3FhaUdSU3FwakYrb3VxeDZOOWZuQTBCK2E5ZEsrb1dvVThrSTFRNHFxeUkraFpSc1RkT2VtQlA2OGRoYUhZNDdtK3ZydUR2Q1VRQUFicERrbEJTdFhiL1I2YjdEeDQ1cjVaOXJzbXh2Y2tjRCtYaDdhL1hhRGZMdzhGQ1RPeG80UFgvSnNwVXFXVHhjZFd2WHluVjV6R2F6ZW5Ydm92SHZmNm9uQmcvWEM4ODlyWWg2em4rUlRraE0xTnNmZktiVmF6ZW9XK2YyQ2dsMjdBMnpkdjFHVGYxcFRvNzNHejFpcUQwY25mM3pMNnBVb1p4cTE4cjVWL0tDTEwvVmh5dHQzN0ZMTDd6eWYwcE5UVk9wa2lWVXAxWU5KU2VuU0pKMjd0Nm5kejc4ek9INEg3Lzl3aUV3YjlXaGU0N1hYN2g0bVJZdVhwYnRmb3ZGUnd0bi9YRE41UWRROEFWNCtXcDR0UTVPOXpVTnE2cW1ZVld6YkgvOHJ5OTFJVGxXOTRiWFVYSjZxdE1Rb1pDblJYZUdWZE8yUzBmVm9sak5iTy8vVDhJRkhZZzliWDgrcWRGQUJYdjdYOE1yQVlBTSthbGRxMUNvcU1iWDZTT3JMVjA3b281cmU5UXhsZkVMVlVSSVJkVU9LcWVYL3A2dS9aZTFnUVVaNFNnQUFEZElURXlzL3UvdEQ1M3UrMlBWV3YyeGFtMlc3Wm1CMDRMRlMrWGo0K00wREl1TmpkUEtQOWVvZnIzYVdycjhqMnp2WDdaTUtWV3I0dmhMZEtNRzlmVGxKKy9vbFRmZTFzdXZ2NjF2dnZoSTRjWENISTZ4Mld4NjdzWFhkT0xrS2IwODhsbmRmV2VUYk8veDI4S1pUcmRmR1pSOVB2RmJkZTV3cjZIRDBmeFNINnhXcTZTTWYyZEo5dWVKaVVsS1NVblZ0MTkrckZJbGkwdVMxcXovUzVKVXIwNHRMZmw1dWlScDA5YnRHdjNxdUN6WC8rWUw1NjlOa3ZvTkdLcm1kemJSbzMxNlpIdU15Y1RzVGdBeUJIbjV5ZC9MY3RsemY1WDBDNUVrcHowejU5NzVuS1lkVzYyWng5ZG5lODJpbGtCdHVYVFlQaWVmbDRkWi9wNCtTckttcW0zeDJ2YmVXOW4xNEpLa09TZitjZ2hINDlPU3RPek0zMW9YdVYvamF2ZVd4ZXlWNTljS3dCamNvVjBMOFBUVm12UDdOUG53U3NXa0p0cVA2Vkdtc1hxVmJhbys1ZTdVS3p0bTVPMkZ1eW5DVVFBQTh1aFNWTFRpTGh0eWZPbFN0UDQ1Y1ZLUzgvQ3dWWWZ1VngxR2ZlYk1PVFdJcUd1Zld6STFKVlZ4OGZHeStGaTA4TmRsOWw2STJmVkVsS1FISDdnL1N6Z3FTV0doUmZUQitMSGFzKzlBbG1CVWtrd21rNTU1Nm5FRkZBcklkbGc4c3BmZjYwUGJ6Zzg2Yk05OC9zYVlVWklrUHo5ZnArZWJ6V1pKa2tjMklXYnBVaVd6dmJja0ZTcmtmOVZqQUVESytDTGVya1JkKy9NSHl6YlJnMlV6ZnFqcnN1cGRlNkJ3dWNLZWZsbTJuMHk0S0VteW1MMFU3aHVvOXI3MTFMNUVQVWxTNzdMTjFMdHNNMDA0c0VTZFNrYm81eE9iTk9Yb241clVhSUFXbk55c2VTYzI2dTA2ZlhRMC9yd21IRmlxTHhvOG9jUzBGSWZyRDluOHpRMTkzUUFLTG5kbzEvYkduTkoySjBQdzU1L2NwQWZMTmxXVmdPTFgvMGE0Q2NKUkFBRHk2SWZwcy9UendsL3R6NytmTmtQZlQ4djRWZlczaFRQdHdkamxvbU5pc216UERJNlNrcEoxNnN4WnpWdXdXUE1XTEpZa2ZmUERkSDN6dzNRTkd6SkFzK1l1VVBjdUhmVjQzejdxK1doL2RldmNYajI2ZHRMZ1lTK3FRdmt5R2paa2dCNzYzeUQ1K3Y0WGNyWHAxRlBwNmVsWGZTMDVEWTMyOFBEUTB2ay9YZlVhUnBmZjY4UG9FVU1sU1g5dDJxcGxLLzZ3UDgvVTQrRW5KRW1GQXdJMC9Ka0I5dTN0dXZSV2Fxcnp4YVdjdmFZcnhjWEZYL1U0d2xNQWt2VFZvZVg2NnRCeVZTdGNVdU5xOTlJWEI1ZHB5ZW50OXYyZjFuOHN5emtkU3RaVGg1TDFITFpsOXNhcVZyaWtUREpwK05idmRURWxYdDgwR3FnWng5ZHA4ZWx0NmxpaW5uek5YcHAvY3BOOFBEd1Y2T1duNC9HUnN0clNGZUpkU0pzdUhwYlZsaTZMMlV1SjFwUXM5d1dBM0hDSGRpMDUzZm5mZWNuV1ZLWGIwbVV5M1loM3dqMFFqZ0lBa0VkREJ2eFBRd2I4VHp0Mzc5WFFFUzluV1lDbjM0Q2hXYzZaTTMrUjVzeGY1TEF0czFmaHpqMTdaYlBaOU1WSGJ5c2tKRmc5SG41Q0QvZDZRQjN2YTZzNTgzOVJZbEtTSHVqU1VjbkpLWXFLaWxhNXNxVmxOcHQxNGVKRjNkR3duc3htczVLU2srWG4rOS9RblVrVFBwQmt5MUtPeFV0WGFPYmNCU3BWc29UK09YRlNMNDE4VnFWS0ZKZVBqN2VUVjVyMUw2S3J6VE5wUlBtOVByUzRxNmtrNmVLbEtDMWI4WWY5K2ZxL05rdVNQbno3ZFFVV0RwQ0gyYXlqeDQ3Ynl6UHgwL2RrczZWcng2NjllditUTHh6SzZ1dzFYZW4zVld2MXU1T3BBNXk5WmdDUXBMckI1YkxkTi9ud1NpMDR1ZG5wdnZ0TE5kQ2o1ZSsyUDY4ZlhFSG5rMk4wT082Y2ZWdWlOVVUrSHA3cVVMSytGcC9lcG9zcGNhb1ZWRWFTZEREdWpMdzlQQlhvN2FjemlWR1NNbnBwSlJHT0FyaE83dGl1bGZVUGs5bmtZWmo1UmlYQ1VRQUFydG5tcmR1ejNUZndpYjdxMXJtOTAzMHo1c3pYVjVPbjJKLy90WEdMaW9hRnFsTEY4dlp0dnI2K1NrNU8xdHlmRjZuVGZXMVZKQ1JZMi83ZUtVbXFXcW1pa2xOU2RDa3FXaVdLaDB2S21EL1M5N0xoMGFWTGxYQzQ1NldvYUgwKzhWdXQvSE9Obmg3NHVHSmlZdlhORDlQMXhkZmZLU1VsVlIzYXRkYjlIZTUxV05IZW1XY0dQZUYwKzBlZlRjenhQQ1BJei9VaEp5V0toOXNYNExvOEhNMmNoL1RNMmZOT3ordlRzNnY2UGR6TC92enN1Zk9hOE5XM09uSHFsQVkrMFZjUmRXdmI5NldsV2VYcGFiWS8vMmJLajFkZDRBdUE4ZHhScExLa2pDL3dZVDZGZFQ0NXhyNHYwQ3ZyY05OTWhiMGMyN3RhUVdXMDdkTFJMTWRGcHlabzNvbU5tbjl5a3lUcDlxQXlPcHNVclVzcDhTcnZYMVFtbVhRaThhTE1KZzk1bXN6MEhBVnczZHl4WGV0U3FxRWthZW5wN1ArMkxXZ0lSd0VBdUVhcjFtWXNYcE9VbEt4ejV5TlZOQ3pVdmk4cUtqcmJJY1hSMFRFT3o3Zit2ZFBwS3ZKQlFZSHEzcldUSHVpU3NhTGwxdTA3VkR5OG1FSkNnblhvOEZIWmJEYVZMbFZTYVdsV3BhV2x5YzgzYXhnV0g1K2dCWXVXYXRyTU9US2J6ZnEvVjE1UXc0aTZtanA5dGlUcDZ3bnZhLzR2U3pSMy9pTE5tRE5mclpyZnFRZTZkbFM1TXFVZHJ0T29RWDBWTGx4WUhkdTEwVWNUSnFyTzdUVjFkN1BHOXYwcEthbXFYTEZDYnQ2MkFzc2Q2b01rcGFlbmEvdU9YZmJucDA2ZlVmeS9jNXRHUm1iTWEzWDZ6RmtsSlNWSmtzNUhYc2p4ZFo4OWQxNXpmdjVGNnpkdVVjOXVuZlJ5eTJHeXBsdDE4ZUlscmQyd1NiOHVXNkVMRnkvcHJiRXZxV3laVWpsZUM0QnhsZkVMbGE5bnhpaUdUaVVqMUtGRWZiMzA5M1NkVFlxV0pIVXIzVWpkU2pmSzFiVmUyVEZEZ2Q1K1diWVg4UW5RcXZON0ZaK1dMQ2tqdE5oMDhaQWtxVkpBTWFYYmJQb25JVksrNW94eUpCQ09BcmdPN3RpdTNWWDBOdDFWOURidGlEcXVQODd0enQwTExRQUlSd0VBdUFaSGovK2poSVFFU2RLc3VRczA1K2RmOVA1YnI2bDRlTWFDUmovT25Lc2ZaODdOMWJYZWVXT01vcUtqczJ5UGpMeWdlKzV1cGtMKy9wS2tWV3MzcUZHRGpIbUk5aDA0SkE4UEQ1VXJVMXFKaVJtclMxNitzTTYrQXdlMWZPVXEvZnJiU2lVa0pLcFJSRDA5TzZTL1FvczQvanBkeU45ZnZYdDBWYmY3TzJqaDRtWDZhZmJQV3JMOGQ5M1JvTDU2OStpaTI2cFZrU1JWcjFaRjFmOTkvTXV2dnltZ1VDR0hjRFM3WHBGR2tkL3JneVJaMHpKV3FlL2IvMm5GeE1ScDFQQWhrcVNoSTE3T2NxOWhvMTdKc1l3ZnZ2MjZpb2FGS2prNVdmMEdQS09VbEZUNSsvdnBzNisrMVFlZmZpV2I3YjhwSGNKQ2k2aEgxMDRPdlpuYjM5dGFEZXJYZFhacEFBWjFiL0hhMm56eHNPNHRYa2Z6VG14VWs5Q3FldjMybmhxOWZicWt2QTAvalU1TlVIUnFScHVjMmZ1cVM2bUdlclQ4M2ZyeDJCck5PTDVPdFlQTHFwUmZFWDI4UDJQTzZPcUJwWFVzNGJ5U3JLa0s4OGs0aDJIMUFLNkh1N1ZyTlFKTGEzRGxlM1UyS1ZydjdWM29aSUt1Z290d0ZBQ0FhN0JnMFZJMWFsQlBDeFl0Vlk5dW5mWG42blVhL3NLcittRDhXRWw1RzBZZEZCU29vS0JBU1ZKMFRLd2s2YWRaOC9UVjVDbDZ0RTlQUGR6ckFXM2UrcmVPLzNOU0k1NGRMRW5hc1d1M3lwY3JJNHZGUjlFeEdUMFBmUzBaYzB4dTJycGRvMTUrUTVKVW9WeFo5WDM0UVRWcEZPRlFobnZiM0tNN0d0VzNQL2Z4OWxhM3p1M1ZvVjFyeloyL1NEL05tcWNoejIzU1cyTkhxMXpaTWxyM1Y4WlFIVnU2VGVucDZUcDY3TGdXTEY3cWNNMHFsU3FvYXVWSzEvQnV1ci84V2gvUzBxeGF1dngzcmZoanRiMjNhTG15WmRTamF5Y0ZCd2VwMzBNUHF0djlIV1N4K0VpUzFxei9TNis4OFk1Ky9QWUxoWVVXa1pUUmkzVEY3NnZsNy85ZmI0V2ExYXZaSDQ5OGRyRDgvZjBVR2xwRWtaRVhOUEdicVRwMDVLZ0NBZ3FwMXdOZDFLNXRTejA3NG1WdDN2YTNYaGordFB6OS9WUTBMTlNoWnkwQVl5dmthVkh6WWpVMGJ2YzgzVnU4amxMUzB6Uis5endOcm5LdjBtMFppd3ZtWmZpcG42ZVBHb1ZVVXRPd3Fxcno3M3gvOFduSm12M1BldjErYm84OFRXYjFLOTlDTzZQLzBZSFkwektiUEJRUlVrSEx6MlJNVitMdm1kRW0wbk1Vd0xWeXQzYXRTa0J4amE3UlJmRnBTWHB0NXl4N0VHc1VoS01BQU9SUmJGeThsaTMvUTJOZkhxRUZpNWJLMjl0THI0NStYdTkrT0VGbWM4YThpbmtaUmgwZm42QzFHemJxOXovWGF0Ty84MVptOXVoczFlSXVwYVdsNll0SjM2bDJyUnFxVnFXUzB0S3NXcjl4aSs1dDFTTGovSDk3TFByLzIxTXdvbTV0UGZaSUwxV3RYRW4xNjk3dXRBeVR2cHVtOVg5dDFwd2ZKenRzOS9IMjFvTVAzSy83MnJiVXpEa0xWT2YyV3ZwNzU2NHNjNHF1M2JCSmF6ZHNjdGoyYUorZWhneEg4M045U0VsSjBmdWZmQ0YvZno5VktGOVdodzRmMWRpWFJ0anYxZWZCYmxkOWZjWERpK1Y0M04xM05sRkNRcUsrbS9xVDVpMzhWWDYrRnZWOXFLZTZkbXB2NzcxNmY4ZDIrbWpDUkEwYU5rcXZ2enlTVmVvQk9PaGNLa0t4cVluYUdmV1BmVnRVYW9MZTJQWGYzTVI1R1g0NnNGSnJOUXVycG9TMFpQMTJab2ZhRnErdHBXZTJhLzYvUGJRZXIzaVBTdm1GNlBtdFAwaVNHaFNwcUVLZUZtMjRjRURTZnlGQ1locmhLSUJyNDA3dFdvVkN4VFNtNWdOS3RxWnF6STRaT3AxNDZkcGV0QnNqSEFVQUlJOW16WjJ2d29VTHFYYXRHdlp0d1VHQityOVhYN0EvejhzdzZnOC8rMG9yLzF3amYzOC90V3R6anhZdVhxYjI3VnFyMi8wWmMwdCs5dFUzK3VmRVNYMzIvbHVTcFBWL2JWSnNiSnlhTnM2WUxEMHVMbU8rU0QrL2pKNTlDWW1KS2hJU29zZ0xGN1hrdDkrZDNuUFB2djN5OWJWa3UxK1NTcFVzb1pUVUZOV3JjN3Q5VmZFOWUvZHJ5SE9qOWRickw5a1gzRWxMUzlPOTkvZHlXSERIU1BKemZmRHo4OVhJWVlOMVY5TTd0UERYMy9UNTRXL3Q5eGt5L0VYdDJYZkFhUmw2OVIzZzhEeTdWZVV2WEx5a1g1ZXQxSno1djhqczRhRitEejJvVHUzYnl0dmJTNG1KU1RwNzdyd1NFeE5Wdmx3WnRiaXJxVmI4c1ZxRGg3K29NYU9HWnh2Y0F6QWVmN09QRnAzZUtsc09nemp6TXZ4MFhlUUJiYmw0UkdzaTl5a2xQVTF0aS8rM1FGekhrdlhWdmtROVRUMjZTa2ZpejhuRFpGTFBNazMwVDhJRjdZM0orQkhMM3pOakpFYUNOZmxHdkR3QUJ1UXU3VnBaLzFDOVd2TUJwYVNuNmVVZFArbGt3c1ZyZnMzdWpIQVVBSUE4aW90UFVPY083V1F5bWJJOUppL0RxSnMxYWFTR0VYVjFWN1BHOHZIMjFzTEZ5K3o3WnYvOGkrYk9YNlRISHVtbGloWEtLVDA5WGQ5UG02bXlaVXFweG0xVk04cGpEOE15ZXVsZGlvcldPeDkrbHF2WGNyWGphdGFvNXJDd3o3Ri9Ua2lTU29TSDI3ZFpyUmx6V1hwN2VlWHFuZ1ZOZnE4UHJlKzVXODY4TlBKWnBhU2s2TFZ4NzBzMm0xNGVOVXdlSHYrOUJtdDZ1dDU0NndNVkxoemc5UHo0K0FUMWVld3BwYVdsU1pJQ0N3ZG8rcXg1K3VhSDZmWTZrY2xrTXNuYjIxdUJoUU1VbjVDb0YxOTlVODhPNlcvdjdRckEyRmFjM2FWL0VuSmUvQzB2dzAvWFJ1NXplbHlGUXNYMFdJVVdXbjErcjJiL3MwR1NkSC9KQmlybkg2WjM5c3kzUnhnQm5oYlpKQ1hRY3hUQU5YS0hkcTJVWHhHOVZxdUhVbXhXamZuN0o1MHlZSS9SVElTakFBRGtVZHVXemErNjZuWmVobEZmdnJEUjVRNGNPcXpQSjM2ckZuYzFWYS91WFNSbEJHbUhqeDdUbUJlRzI4TzRtTGc0bVV3bStmL2JjN1JrOGZCc2UvcEowZy9UWituYkgzNVN5ZUxoOGpCN2FNS0g0KzN6bFY3Tm1uVWJGUklTckJMRmk5bTNwZis3K0k0bGw5Y29hUEo3ZmNoT3NhSmhrcVNoZzU3UXNGR3Y2SmRmbCttcEovdEp5Z2k4My8xb2dzNWZ1S0N4TDQ5MGVyNi92NS82OXVtcCtJUUVlWGw1cVhoNFVmbjcrNnVRdjUrV0x2OUR2eTVib1ZrL2ZDMkx4U0l2TDAvN0ZBTzc5KzdYbSs5OEpDOVAvZ3dGa09GZzNKbXJIcE9YNGFmWk9SeDNWaC91VzZUVjUvZktKcWwyVUZuMUx0ZE1XeTRkMGRySS9mYmpDbnY1S2NtYWtxWEgxNU1WVzlvZmUzbVlzMnlUcEs4T0xiK3VNZ0lvR055aFhSdGJxNGNDdmZ5MDVkSVJkU2hSeituMWpkS204VmNwQUFCNVZLVnl4YXNlazVkaDFObXBYTEdDUmcwZm9oWjNOWlhKWk5LV2JYL3JteW5UTTNvVk5yM0RmbHgwZEl4OExaWWNleTVtMnJsN3IzNllQbHZObWpUU1l3LzMwbFBQanRUb1Y4ZnBqVEdqc3F4dWZxVkRSNDVxL2NiTjJmYUF2UHo4bk1MWmdzYWQ2NE9Vc2JqU1UwLzAxYWRmVGxac1hMd2VlckNiUHZ4c29uYnUzcXYvZTJXVVF4QitwUjdkT21uV3ZJV2FNbTJteG8wZGJWK29hZk8vYzZVR0JRVXFKU1ZWZzRhOW9HSmhZZXJldGFOcVZxK21LVjkvbXV2eUFZQ1V0K0duT2ZuajNHNUpVbzNBVWhwVi9YNUZwY1RyazMyTEhZNnBWcmlremlmRlpEbTNYWW02VjkxbWxDQUJ3UFZ6ZGJzVzdPMHZTYW9YWEY0S2RuNXRvN1JwaEtNQUFOd0VlUmxHblpOV0xlNlNKUDI5YzdkZWVlTWRoUVFINmZtaGd4eU8yYlY3cjRyKzJ3c3dKNy8rdGxLZmZENUp4Y09MYXRpUS9pb2NFS0F4bzRicjFUZmYwVlBQanRSenp6emxzQXI1NVJLVGt2VFdlNS9JeDhkYkQzVHA2TER2MU9tTVg4YUQvMTFoL1VxcHFhbVNKQ05uWWZteFBsenUvbzd0bEpDWXFNbmYvNmhsSy82UWg0ZUhYaDh6VXZYcVpEOHY2UFlkdXpSaDRyYzZmT1NZT3JkdnE4cVZLdGozcGFmLzF5dkJiUFpROXk0ZE5XUDJmQTBkOGJKcVZxK21oM285WUorekZnQ3ljM2ZSNnZiSEZRc1ZjM2grdVFxRml0bVBQNVY0U1FkaVQxLzF1b01xdDFHU05WV3Y3NXF0TnNWcnE3Q1hyK0xUa2xYS3I0Z2FGcW1vR2NmWFpUbXZ5NnAzcitQVkFFRCthdGRvMC81RE9Bb0F3QTN5MjhvLzdZOFBIRHpzOFB4eUJ3OGRzUjlmcW1RSlZhdVM4d3J2djYzOFUrOS84b1VzUGhhOStlcUxXcmg0bVdKaVkrWHY1NmZqLzV6UTJnMmI5SEN2QjV5ZW01aVVwRFhyL3RLYytZdTAvOEFoMWJtOXBrYVBHS3JDQVJuelNEYU1xS3QzMzN4VmI3N3pvWWFPZUZrUjllcW9mZHVXYWxDL3JpeVdqRlV0WTJQajlQTHI0M1hrNkhFTkhmU2tEaDQ2b2wrWHJWQmc0Y0t5Mld4YXVIaVpmQzBXZXcvSzJOZzQvYmxtdlFyNSs4bkx5MHNiTjIrVEpQczlqU0svMUlmazVHUjVlWG5wM0xueldSYk5pbzJMMS9hL2QycjF1ciswYXMxNm1Vd21GUTBMMWRsejUvWFdlNStvYWFNR3FsdW5scXBVcXFqaTRjWGs2V25XM3YwSDllMlU2ZHEwZGJ2Q2k0WHByYkV2cVVybGlvcThjRkdGL1B5VW1KU2t6ZHYrdHZja05wdk5hdG44VHQxemR6T3QyN0JKMzAyYm9WRXZ2NkhxMWFwb3dPT1BxbnExS3RmMC9nSW8rSVpXdmMvKytPNmkxYk1ORVM0L2ZzbnA3VG1HQ0dhVGh6cVZySit4YXZUT09UcWVFS24ySmVxcFZmanRNa2xLc3FacStka2Rtdlh2M0gwQWNDUFJydVZQaEtNQUFOd2diNzMzaWYzeGJ5di96RFlNdS96NER1MWE1eGlHV2ExV3paNzNpNElDQS9YbWF5K3FYSm5TbXJ0Z3NSWXZYUzZielNhTHhVZjN0cjVIdmJwM3RaK3o3OEJCcmZoampmYnRQNmk5K3c4cUxTMU5wVXVWME1oaFE5U3F4WjFaaGpOWHIxWkZYMy8yZ1diTW1hOTVDeFpyMDVadE1wdk5LbCt1akRxMmE2TnRmKy9VenQxNzlXRDMrOVdoWFd1dCtIMjF2djNoSi92NWhRTUM5UHl6Zyt3TE4vbjQrT2pEejc2U3pmWmY3MEUvUDErMWJXMnN4WGZ5UzMxNGJkeDcrbXZUVmtsU2pYOTdCbjgxZVlyV2I5eXNmMDZja3MxbVUrR0FBTFZ0M1VMM2QyaW5NcVZMYXNPbUxWcXliS1ZXcmxxclgzOWJLVW55dFZqMDNWY2Z5OGZiVzRlUEhWZmZoM3FxUjlmTzh2YjIwcTQ5Ky9UTTh5ODVsTFZIdDA0T3owMG1rNXJjMFVDTkcwWG85MVZyOWZXM1V4VVZGWjJMZHhLQVVkMk1YazFXVzdyZTNqTmZpZFpVeGFRbVNKSW1IRmlxQ1FlV3lzTmtzcytqRFFBM0ErMWEva1E0Q2dEQURYSXo1dGswbTgwYTg4SXcrZm42S2pDd3NDUnAySkQrR2pha3Y5TFQwK1hoNFpIbG5OQWlSYlQwdDVVS0wxWk1YVHEyVTlQR0RiTWRMcC9KWXZIUkk3Mjc2OEVIN3RmNmpadTFic01tSFRoMFJIYzBySzltVFJvcG9sNGR0VzNWWEpKMFQvTm1hdHE0Z1JJVGs1UnVzeWtvc0xCRE9ieTl2VFJ1N0dpbEpHZE0rdTdsNmFYYnFsWldRRUNoRy9mR3VJSDhVaC9hdGI1SDVjdVdVVkJRb0gxWWZ0WEtGWFhxOUJtMXZQdE8xYjY5aG02cld0bStZSklrTllxb3AwWVI5WlNXbHFhOSt3L3EwT0dqQ2dnb3BKQ1FZSVdFQkd2YTVNOGRlcUZXcWxCT0x6ejN0TkxUMHlXWlZMcFU5ajFnVFNhVFd0elZWTTBhTjVTWGw5Y05mSGNBRkFRM0l6aTQ4cHBuazV6L01FT0FBT0Jtb0YzTC8weng4Zkc4VXdBQXcrblU0OUVDdldpUXpXWXJVQXZldE9yUVhmTm5mSGZUcmwvUTYwTkJjN1ByQTRCcjAyZnpCRmNYd1cxTnJmK1VxNHNBd0FuYXRXdmpibTFhMXU0RkFBREE3UldrWUJRQUFBQUFiaGJDVVFDQUlmbGFMRXBLU25aMU1aQUxTVW5KOHJWWWJ1bzlxQS91NDFiVUJ3RFh4bUptcW94cndmc0c1Rjk4UHZQT0hkOHp3bEVBZ0NHRmhBVHBmR1NrcTR1QlhEZ2ZHYW1Ra0tDYmVnL3FnL3U0RmZVQndMVXA2bDNZMVVWd1M3eHZRUDdGNXpQdjNQRTlJeHdGQUJoU2pkdXFhdE9XN2E0dUJuSmg0NWJ0cW5GYnpndEtYUy9xZy91NEZmVUJ3TFdwSDFUZTFVVndTN3h2UVA3RjV6UHYzUEU5SXh3RkFCaFNzOGFOdEdqcGN0bFl3VEZmczlsc1dyUmt1Wm8xYm5oVDcwTjljQSszcWo0QXVEYnR3K3NxMUR2QTFjVndLNkhlQWVvUVh0ZlZ4UUNRRGRxMXZISFhObzF3RkFCZ1NMVnJWWmVmcjY4V0xsN202cUlnQndzV0xWVWhmei9WcmxYOXB0NkgrdUFlYmxWOUFIQnRmRDI4OUVTNUZxNHVobHQ1c3R3OXNuaTQzL3g4Z0ZIUXJ1V051N1pwaEtNQUFFTXltVXdhM1A4eGZUZjFKMjM3ZTZlcml3TW50bTdmcVNrL3p0Q2dKL3ZKWkRMZDFIdFJIL0svVzFrZkFGeTdtZ0dsOUVLVlR2UzB1b3BRN3dDOVdLV3phZ1NVZEhWUkFGd0Y3ZHJWdVh1YlpoNDlldlNycmk0RUFBQ3VVRGlna0twVXJxaHg3MzRzaThXaUtwVXJFcnJrQXphYlRRc1dMZFduWDB6U3lHR0RWYkZDdVZ0eVgrcEQvdVNxK2dEZzJoWDFLYXptWWRWbE5ua293WnFzWkZ1YTBtenByaTZXeTFuTVhpcGhDZFk5WVRYMFZJWFdLbUZoY1RuQVhkQ3VaVldRMmpSVGZIdzhrMnNCQUF6dDVLa3ordlRMeVVwSVRGUzdOaTNWb0Y1dGhZV0d5bUx4Y1hYUkRDTXBLVm5uSXlPMWNjdDJMVjY2WEg2K3ZocmMvekdWTEJGK3k4dENmWEM5L0ZRZkFBQUFVTEFSamdJQW9JemVhZHQzN05icWRYOXAxNTY5dW5neFNvbEpTYTR1bG1INFdpd0tDUWxTamR1cXFWbmpocXBkcTdwTGUyMVNIMXdydjlVSEFBQUFGRnlFb3dBQUFBQ0FBbTNhdEdtcVhyMjY2dFNwNCtxaUFBRHlHUlprQWdBQUFBQVVhTkhSMGRxeVpZdXJpd0VBeUljSVJ3RUFBQUFBQlo3TnhxQkpBRUJXaEtNQUFBQUFBQUFBRElsd0ZBQUFBQUFBQUlBaEVZNENBQUFBQUFBQU1DVENVUUFBQUFBQUFBQ0dSRGdLQUFBQUFBQUF3SkFJUndFQUFBQUFBQUFZRXVFb0FBQUFBQUFBQUVNaUhBVUFBQUFBQUFCZ1NJU2pBQUFBQUFBQUFBeUpjQlFBQUFBQUFBQ0FJUkdPQWdBQUFBQUFBREFrd2xFQUFBQUFBQUFBaGtRNENnQUFBQUFBQU1DUUNFY0JBQUFBQUFBQUdCTGhLQUFBQUFBQUFBQkRJaHdGQUFBQUFBQUFZRWlFb3dBQUFBQUFBQUFNaVhBVUFBQUFBQUFBZ0NFUmpnSUFBQUFBQUFBd0pNSlJBQUFBQUFBQUFJWkVPQW9BQUFDcVo5MldBQUFnQUVsRVFWUUFBQURBa0FoSEFRQUFBQUFBQUJnUzRTZ0FBQUFBQUFBQVF5SWNCUUFBQUFBQUFHQkloS01BQUFBQUFBQUFESWx3RkFBQUFBQUFBSUFoRVk0Q0FBQUFBQUFBTUNUQ1VRQUFBQUFBQUFDR1JEZ0tBQUFBQUFBQXdKQUlSd0VBQUFBQUFBQVlFdUVvQUFBQUFBQUFBRU1pSEFVQUFBQUFBQUJnU0lTakFBQUFBQUFBQUF6SkZCOGZiM04xSVFBQUFBRGNlQnMzYm5SMUVaQVB4TWJHS2pZMjF0WEZjS2xUcDA1SmtrcVVLT0hpa3JpVzBWOC9wQVlOR3JpNkNFQys0K25xQWdBQUFBQzRPVFp0MnVUcUlnRDVTbVpJYWxSR2YvMGdIQVdjSVJ3RkFBQUFDckNJaUFpK0RCdmN4bzBidFduVEpnMGNPTkRWUllHTFVBZVFXUWNBWk1XY293QUFBQUFBQUFBTWlYQVVBQUFBQUFBQWdDRVJqZ0lBQUFBQUFBQXdKTUpSQUFBQUFBQUFBSVpFT0FvQUFBQUFBQURBa0FoSEFRQUFBQUFBQUJnUzRTZ0FBQUFBQUFBQVF5SWNCUUFBQUFBQUFHQkloS01BQUFBQUFBQUFESWx3RkFBQUFBQUFBSUFoRVk0Q0FBQUFBQUFBTUNUQ1VRQUFBQUFBQUFDR1JEZ0tBQUFBQUFBQXdKQUlSd0VBQUFBQUFBQVlFdUVvQUFBQUFBQUFBRU1pSEFVQUFBQUFBQUJnU0lTakFBQUFRQUVWRUJDZ2dJQUFWeGNETGtZOUFIVUExQUVnZTZiNCtIaWJxd3NCQUFBQUFBQUFBTGNhUFVjQkFBQUFBQUFBR0JMaEtBQUFBQUFBQUFCRElod0ZBQUFBQUFBQVlFaUVvd0FBQUFBQUFBQU1pWEFVQUFBQUFBQUFnQ0VSamdJQUFBQUFBQUF3Sk1KUkFBQUFBQUFBQUlaRU9Bb0FBQUFBQUFEQWtBaEhBUUFBQUFBQUFCZ1M0U2dBQUFBQUFBQUFReUljQlFBQUFBQUFBR0JJaEtNQUFBQUFBQUFBRElsd0ZBQUFBQUFBQUlBaEVZNENBQUFBTjFCTVRJeFNVbEp5UE9iMDZkT0tpNHZMOVRWUG56NnQrUGo0TE52LytlZWZQSmZ2YXViTm02ZkRody9mOE9zYWpjMW1VMEpDZ3NPMjgrZlA2NGNmZmxCNmVyclRjMDZjT0pIbiszejk5ZGZxM0xtei9mbk9uVHUxZmZ2MlBGOUhrcEtTa3ZUeHh4OXJ3b1FKU2t0THk5TzVKMDZjMEpkZmZxbFRwMDVkMDcwTG92emNGdGhzTnYzeXl5ODZjdVJJdHNja0ppWnE3dHk1dW5UcFVwNnVmZTdjT2YzNTU1L1o3bCt6Wm8zKy92dnZQRjNUblZtdFZzWEV4R1Q3dWMrclE0Y09hZjc4K1U3cjFyNTkreFFkSFoxbGUwcEtpcXhXcTlQcjVlZDZDdHdxNXRHalI3L3E2a0lBQUFBQUJVV1BIajBVR2hxcVNwVXFaWHZNUXc4OUpGOWZYOVdvVVNOWDEzem9vWWNVRUJDZzIyNjd6YjV0OSs3ZEdqNTh1S3BYcjY3dzhQQ3JYdVBZc1dQNjg4OC90Vy9mdml6L2hZZUh5Mkt4NlBEaHczcnJyYmRVc21SSlZhdFdMY2ZyeGNYRmFjT0dEVHArL1BoMS9WZWtTQkY1ZTN2bjZuMXdKMisvL2JibXo1K3Y1czJieTlQVFU1SzBiZHMyVFp3NFVTYVRTYlZxMVhJNGZzdVdMUm81Y3FSaVkyTlZ2Mzc5WE45bnk1WXQycjkvdjNyMTZpV2J6YWEzM25wTGMrZk9sY2xrVW8wYU5XUXltWEo5cmErLy9scExseTdWMGFOSEZSRVJvU0pGaXVUNjNHblRwbW5wMHFYcTNMbXovUDM5SlVtalJvM1NKNTk4b3VuVHArZjQzOWF0VzlXNmRldGMzOHRkNU5lMlFKTFMwOU0xWXNRSWhZZUhPMXpyY2hjdlh0VDQ4ZU4xOXV4Wk5XM2FORmZYbGFRVksxYm9zODgrazcrL3Y2cFdyZXF3NzhpUkkzcjk5ZGUxZS9kdTNYUFBQZkx5OHNyMWRkM1ZqaDA3OVBUVFQrdXV1KzVTNGNLRkpVbkp5Y2s2YythTVltSmlydnBmNWptWjVzK2ZyM256NXFsNzkrNE9uKy96NTgvcm1XZWVVVnhjbkJvMmJHamZiclBaMUsxYk55VW1KcXBldlhwWnlwZWY2eWx3cTNpNnVnQUFBQUJBUVpXU2txSU5Helk0M1hmczJER3RXclVxeS9aR2pSckoyOXRiNjlhdGs0ZUhoeG8xYXVUMC9OOSsrMDNGaXhmWDdiZmZucXV5N05telI1TW1UWEs2cjFhdFdnb01ETlQ2OWV0bE1wblVyRm16cTE3dnpKa3pldmZkZDNOMTc1eTgvLzc3S2xTbzBIVmZKNzlwMDZhTnhvNGRxL2ZmZjE4dnZQQ0NUQ2FUbWpadHFxWk5tMnJtekpscTJMQ2hLbGFzS0NtajErVjc3NzBuaThXaTVzMmJYL005VFNhVFhudnROWTBmUDE3VHBrM1RzV1BITkhUbzBGeUZ6MnZYcnRYaXhZdlZyRmt6N2QrL1grKzk5NTdlZSs4OWU5Q1prOWpZV0sxWXNVS3RXclZTV0ZpWWZmdnc0Y09Wbkp3c1NWcStmTG5tekptamp6NzZ5QjRXUzlLNzc3NXJpSUFzUDdVRjJiSFpiQTY5RzBORFE5V2hRd2R0MjdaTmNYRng4dlgxZFRqZWJEYmJIMS9lODdCdDI3YmF2WHUzbGkxYnBwWXRXOXIvZmVQajR6VnUzRGlGaElUb2xWZGVrYWVucC8wOHM5bnNjTDJDYnUvZXZSb3paa3l1anYzNTU1OGRudS9hdFV1MWF0V1NoNGVIZHU3Y3FkMjdkNnRIang0S0N3dFQ4K2JOdFd6Wk10MTMzMzBxWDc2OHczbTUrYUhFSGVvcGNETVFqZ0lBQUFBM1NXeHNiTFlCNHVyVnE3VjY5ZW9zMnlkUG5xd2lSWXJvMTE5L2xZK1BqOU12bW5GeGNWcTFhcFhxMXEyckZTdFdaSHYvTW1YS3FITGx5ZzdiTHYraXZXL2ZQbzBZTVVKU1JqQ3lZc1VLaFlTRWFQMzY5ZGxlczFtelpnb01ERlNGQ2hVMGJkbzArM2FyMWVvMDNFaElTRkJDUW9LS0ZDbmk4T1Y4eElnUmlvMk5WWmt5WmJLOWx6dXJXN2V1ZXZUb29lblRwMnZqeG8zMm5seVBQLzY0dG03ZHFzMmJONnRpeFlwS1QwL1h1SEhqbEpxYXFsZGZmVFhMdjFkZUZTNWNXSys5OXBvKy9QQkRIVGx5UkdscGFWY05SdzhjT0tBUFAveFE0ZUhoR2pSb2tBNGZQcXlYWDM1WjQ4ZVAxNWd4WXh6Q1RHY1dMbHdvcTlXcUJ4NTRRSkowNGNJRkZTbFN4Q0VvVFVwS2tyKy92OHFWSytkd3J0bHNsbytQejdXOVdEZVNIOXVDSzAyYU5Fa0xGaXh3dXE5UG56NVp0bDNlbG5UdjN0M3BlYjE3OTNhNnZYLy8vZzdQR3pWcXBCZGZmREhIOGhWRWI3LzlkcGJldFpsbXpKaWhxVk9uT215N2RPbVNEaHc0b0tlZWVrcFNSbS8wbVRObnFrZVBIcEtrbmoxNzZvOC8vdEEzMzN5anNXUEhTcEk5OFBid3VQcXNpdTVRVDRHYmdYQVVBQUFBdUU1UlVWRU84N0ZGUlVYWjU0KzhzdGVQSkhYdTNGbDkrdlN4ZjZGMTV1elpzNnBmdjc1OTNyYlUxRlRGeDhmTFlySG8xMTkvdGZmd3lhNlhqeVIxNjliTjZSZk5JMGVPS0RRMDFHSGJoZzBiZFA3OGVVblNWMTk5bGUwMXExZXZyc0RBUUhsNGVOaDdGUjQ1Y2tSang0NVY3OTY5MWFwVks0Y1FkTTZjT1pvMWE1Wm16cHhwRCttMmJObWlFeWRPcUdmUG5nV3UxK0Q1OCtkMThlSkZTVktkT25Wa3M5a1VHQmlvZmZ2MjJZOTU3cm5uVktoUUlmdTJWcTFhS1MwdFRXYXoyYjZ0U0pFaVdmNk5jc3ZUMDFQRGh3OVhiR3lzL1B6OGNqejIwS0ZEZXZYVlYyVTJtL1hpaXkvS3o4OVBOV3ZXVk4rK2ZUVjU4bVNOSHo5ZXp6Ly9mTFlCYTF4Y25CWXNXS0NPSFR1cWFOR2lPbmZ1bkFZTUdLQytmZnVxVTZkTzl1TzJiOTl1N3lsN3VkVFUxQUlWanJwYlczQzVIajE2cUgzNzlqcC8vcnhEc0gyNVU2ZE9xVVNKRWxtMnYvRENDOWxlZDl5NGNXclNwSW51dnZ2dWJJOEpDUW5Kc1d6dUppa3BTWkdSa1pKay85K3paODllOTNYWHJWc25tODNtTUd6K2N1SGg0V3JldkxtV0wxK3VMVnUycUY2OWVrcE5UWlVraHg4NTNMbWVBamNENFNnQUFBQnduWDc2NlNjdFdyVEkvdnpISDMvVWp6LytLQ25qaTZhemhYWmlZbUt5YkM5VnFwU2tqQy9XWjg2YzBjS0ZDN1Z3NFVKSjB0U3BVelYxNmxRTkhqeFlQLy84cys2Ly8zNDk4c2dqNnRldm56cDE2cVF1WGJybytlZWZWN2x5NVRSbzBDQTkrZVNUV1liQlpobzZkS2dHRGh4b0gzWnBzOWswWThZTWhZZUg2L1BQUDNmYXcyajkrdlVhTjI2YzAzM0ZpeGZYSFhmY29jOCsrMHpMbHkvWDAwOC9iUTlRTW5zdFpYNHh0OWxzK3VHSEgrVHI2NnVPSFR2bThLNjZwNFVMRjJyZXZIa08yMzc2NmFjOFg2ZGJ0MjU2NUpGSEhCWmJ5c25Wam12YnRxMjl0MW1tTFZ1MjZKMTMzcEhWYXRXWU1XTlV0bXhaaCt0ZHVuUkpjK2ZPMVpneFl6Unk1RWdGQndkbnVlNk1HVFBrN2UydG5qMTcycDk3ZVhrNVRNMndmZnQyblR4NVVoMDZkTWh5Zm1KaVlyYjExQjNsOTdiZzRNR0RPbmJzbUd3Mm0vMzU4dVhMSlVrdFc3YlVxVk9uTkhic1dBMGJOa3hObWpSeEtOUG16WnYxNXB0dmF2RGd3V3JSb29YRHZqdnV1TVBwKzVHNUtGbTFhdFd5UGFZZzJyRmpoOTU0NHcySGJaazlPYTk4bkJlLy8vNjdKQ2tvS0NqYlk3cDI3YXJmZi85ZEJ3NGNVTDE2OWV5THExMytBMGQrcjZmQXJVWTRDZ0FBQUZ5bi92MzdxMy8vL3Rxelo0OUdqUnFsZ1FNSDZ0NTc3N1h2SHpSb1VKWnpGaXhZa0dVSWEyYVBuVDE3OXNobXMrbUREejVRY0hDdyt2YnRxNTQ5ZTZwZHUzWmFzR0NCa3BLUzFMbHpaeVVuSnlzNk9scGx5NWFWMld6V3hZc1hGUkVSSWJQWnJLU2twRngvMFZ5NWNxVU9IVHFrZ1FNSDZzaVJJOXEzYjU5YXRHamhjSDVteU9sczZMekZZbEgvL3YzVnBFa1RmZkRCQjNybW1XYzBaTWdRM1hYWFhVcE5UWldIaDRjOVZEMTQ4S0JPbno2dHJsMjdLaUFnSUZmbGMwZnZ2ZmZlTlo4N2ZQaHcrK1AvL2U5LzJSNjNmZnQyYmRxMFNaSlVxRkFoZTBEcHpPWEQyZFBUMC9YVFR6OXB4b3dac2xnc2V1V1ZWNXd1dE5LM2IxOTVlWGxweG93WjlrRDk4b0RyeUpFaldyaHdvWm8yYmFxTkd6Y3FMaTVPSzFhc1VKOCtmZXc5QVJNVEUvWGxsMThxS0NoSTk5eHpUNVo3eE1URTVHcGVVM2VSMzl1Q1ZhdFdPWVQzbHcrVmJ0bXlwU3BWcXFRU0pVcm9rMDgrVWVYS2xlMDlTRzAybTZaTW1TS1R5ZVMwWjE5U1VsS085Vy95NU1tYVBIbHl0dnVkOVZaMFp3MGFOTEMvcHRtelordjc3Ny9YWjU5OVpnOFR0Mi9mTGlsakNvclRwMDg3dlVac2JLekQ4d01IRGpqMFFNOU9xVktsTkduU0pQdVBHWm56L2xvc0Z2c3grYjJlQXJjYTRTZ0FBQUJ3ZzJ6ZHVqWGJmZi83My84Y2hobGZidTdjdWZyMjIyL3R6emR2M3F5d3NEQlZxRkRCdnMzWDExZkp5Y2xhc0dDQjJyVnJwNUNRRU8zWXNVT1NWS2xTSmFXa3BDZ3FLa3JGaXhlWHBEeDkwVXhPVGxibHlwWFZ1blZyVFpvMFNTdFhybFNyVnEwY2puRTJiMTEwZExUR2pSdW5MbDI2cUZHalJxcFZxNVkrK3VnamZmSEZGL1plcWNuSnlRN0RwaXRYcnF4dnZ2bW13Qysra3RQS3ozbVJYWjFKU2tyU3ZIbnpGQlFVcEtpb0tIbDRlS2hZc1dMWkxvYVNhZi8rL2ZyODg4OTErUEJoaFllSGEvVG8wZG5PKzVxYW1xcHUzYnFwWk1tU21qQmhnc2FORzZjNmRlcW9kKy9lcWxxMXFsSlRVMlcxV3ZYbm4zOXE3ZHExU2t0TFUrblNwWFgvL2ZkTHlnaDMzbnp6VFowNmRVcWpSNCtXeFdLeDkxaVVNb1lJSnlVbHFWaXhZdGY0N3VSZitiVXQ2TmV2bi9yMTZ5ZXIxYXF1WGJ1cWI5Kys2dEtsaS8zYW5wNmVHalJva0VhT0hLblpzMmRyd0lBQmtqSitRRGx5NUlnZWZ2aGhlOEIzT1M4dkx6MzMzSE5adHE5ZHUxWnIxNjdWd0lFREMxUUluaGRyMXF6SmR0LzQ4ZU56ZloyOEJNaVg5L0pPVEV5VUpLZFRiT1RYZWdyY2FvU2pBQUFBd0EyU3VaQlJVbEpTbG5uN29xT2puUTVWbERKNnoxM3U3Ny8vVnQyNmRiTWNGeFFVcEM1ZHV0aUhVRy9mdmwzaDRlRUtEZzdXa1NOSFpMUFpWS3BVS1ZtdFZxV2xwZVg0UmZQeWVVSGJ0V3RuRHpNM2JkcGtYMzM0Y3M3Q1VaUEpwT0RnWUwzNTVwdHEyTENobm5ycUtRVUhCK3Y1NTUrM0g1T1VsSlRsUy9ubFBaZ0ttaElsU3FoMjdkcVNwUG56NTJ2U3BFbTVQamR6WHRiYXRXdmJBNFBzZlBmZGQvTHk4bEtqUm8yMGFORWlkZTNhVlY5Ly9iVnExNjZkN2Z2Ny9mZmZhL2JzMlpLa3hvMGJhOGlRSVpvMmJacCsrZVdYTEZNQlNOTEVpUk8xWk1rUy9menp6NnBVcVpJKy92aGpiZHUyVGR1MmJkTmJiNzJsMjI2N1RYUG16SkdIaDRkKy8vMTNmZlRSUnhvNGNLRE1ack5XcjE2dHI3LytXakV4TVJvOGVMQWFOR2hnTC9mY3VYUHQ5d2dJQ0ZEVHBrMXovUjY1QzNkcUN6Smxsc25mMzE5ZHUzWlZzMmJOZE9MRUNWbXRWazJaTWtYaDRlRnEyTENoL1RoUFQwK0ZoNGRMeXVoUmZ1ZWRkenBjejJxMWF2cjA2U3BkdXJSRHIwUWpPWGp3b0E0ZE9pUXBJeVN0VWFPR2F0YXNhZC8vMWx0dnFVcVZLazdQblRWcmxuM1J1MlBIam1uMTZ0VUtEQXhVZEhSMG5zcVFXYWVjOWRSM3gzb0szQXlFb3dBQUFNQU5jUHo0Y2Z2OGVqLy8vTE1XTEZpZy8vdS8vN09IQjdObXpkS3NXYk55ZGEzWFgzOWRVVkZSV2JaSFJrYnFycnZ1c3ZmQVdyZHVuU0lpSWlSbGZBbjM4UEJRNmRLbDdUMkZuSDNSek95NTUyenUwQ05IanVqczJiTWFNR0NBOXU3ZHE5OS8vOTNlYzh4cXRVcHlIRlpmdUhCaGpSdzVVbXZXck5HRUNSTTBlUEJnRFJnd3dDRWtpWW1KS2RERDU2L1V0bTFidFczYlZwSlVxMVl0UGZua2s5a2VhN1ZhdFdUSkVwMDRjVUxCd2NIMjkvWnE4eEZ1MmJKRml4Y3YxcWhSbzdSejUwNUpVdnYyN2JWbzBTSjk5OTEzV1ZZQ3o5UzRjV010VzdaTS9mcjFzdzl4VDA5UHo5VXExcVZLbGRMNDhlTzFkT2xTSFQ1OFdMZmRkcHVralBwdzZkSWxmZjMxMTJyYnRxMTllTDdOWmxOQVFJQkdqUnFsYXRXcTJhOXp6ejMzS0NRa1JLbXBxZkwxOVZXalJvMmN6bVhxenR5bExialNsVU9wTTRQMHl3MFpNc1QrdUdqUm9wbzRjV0t1NXNYTnpUSGR1M2ZYUXc4OWROWGozTW04ZWZQc2dlYTZkZXMwWjg0Y3ZmYmFhL2I5SGg0ZTJmYWl2L3dIckNsVHBpZ2tKRVIzM25tbjB4OHljbkxod2dWSldSZTljdGQ2Q3R3TWhLTUFBQURBRGJCNDhXSkZSRVJvOGVMRjZ0S2xpOWFzV2FPWFhucEpiNzc1cHFTOERWRU1EQXhVWUdDZ3BQOTY2TXlaTTBmZmZ2dXRldmZ1clo0OWUycmJ0bTA2Y2VLRWhnNGRLa25hdFd1WHlwWXRLNHZGb25QbnprbHkva1V6TStTOGZPWGlUSms5azJyWHJxM05temRyOGVMRmF0ZXVuY3FXTFp2am5LTk5telpWMWFwVjlmNzc3MnZIamgwTzRlajU4K2Z0WDdhTnBuejU4dllldVZmYXRtMmJKazZjcU5PblQ2dFRwMDdxMWF0WHJxWWFPSGZ1bkQ3NDRBTkZSRVRvamp2dXNJZWozdDdlZXZMSkovWEdHMitvVnExYVdSYlRrVEttTkpnNGNhSkR6OUxVMUZSNWVYbmw2dldZVENaNzhKdkpaclBwbzQ4K2twK2ZuL3IyN1d2ZmZ1ZWRkNnBaczJZT0FZOGtsU2xUSnR0aC9BV0Z1N1FGVjdyV2VUK2ZmZmJaTE52V3JWdW45ZXZYNjdiYmJyUDNHbzJNak5TVUtWTVVHaHFxM3IxN1o2bnZseThJVmhBY09uUklxMWV2VnRldVhUVjc5bXdOR1RKRW4zLyt1VjUvL1hYMTZkTW5UOWZ5OWZWVm56NTlzcDJmTkNkSGp4NlZKUHNpZVpuY3RaNENOd1BoS0FBQUFIQ2Q0dUxpdEhMbFNvMGVQVnFMRnkrV3Q3ZTNYbmpoQlgzODhjZjJBQ0F2UXhRVEVoSzBZY01HclZxMVN0dTJiWk9VTWRTMWUvZnV1dnZ1dTVXV2xxYkpreWVyWnMyYXFseTVzcXhXcXpadTNHaWZKelN6TjVDekw1cEpTVW1Tc3M0L1o3UFo5T2VmZitydXUrK1cyV3hXN2RxMTVlM3RyUTBiTnFoczJiSlplbzVtOWtiS1pES1pOSFRvVUtXbnA5djNKU2NuNi9UcDA2cFJvMGFXNHpONWVIZ1V1SjZEVnpOdTNEaXRYNzlldFdyVjBzaVJJM01kRmlZa0pOaFh3SGEyWUVxREJnM1Vva1VMZmZqaGh3b0xDM082Y002VlErNnZkN1g0MmJObmErdldyYnJ2dnZ2MHl5Ky82TXlaTXpwNzlxeUdEUnVtQlFzV09PMTllS1Z1M2JycGtVY2V1ZVl5NUNmdTFCWTRzMnJWcWx3ZGQva1BJTTJiTjdjL3RscXRtalZybGpaczJLQml4WXBwNU1pUkRwL3ZwS1Frelp3NVV5dFdyTkNRSVVNSzdBOG42ZW5wK3VxcnIxU3VYRG5WcmwxYnMyZlBsbytQajBhUEhxMHBVNmJZaDYvSHhjWHAwcVZMVHErUjJWWkxVcDgrZlZTc1dERk5uVHIxcXZjK2QrNmM1czZkYSs5QnZudjNib1dIaHp2TStlcnU5UlM0MFFoSEFRQUFnT3MwYjk0OEJRUUVPTXdsRnhRVXBERmp4dGlmNTJXSTRvUUpFN1JxMVNyNStmbXBWYXRXV3JKa2lkcTJiV3Z2eFROeDRrU2RPSEhDdmlMNlgzLzlwYmk0T1B0aVBQSHg4WktjTDhDUk9mUXhLQ2pJWWZ2R2pSdDE3dHc1KzNCckh4OGYxYWhSUTMvOTlaZDY5T2lodExRMFNmLzFPSDNzc2NkeTlWb2thZW5TcFZxNmRLblRmUUVCQWZyaGh4OXlmYTM4TENVbFJmdjM3Ny9xY2V2WHIxZU5HalgwNElNUEtpWW14dDc3ODBxWDE2ZWtwQ1M5L3Zyck9uNzh1RjU1NVpWc0ErVUJBd2JvNE1HRGV2WFZWelYyN0ZoVnJGZ3h4N0pjNzdRSHUzZnZsaVF0V3JUSVBnZHRhR2lvd3lKY3pub1dadnJnZ3crdStkNzVrVHUxQmM2OCsrNjd1VHJ1eXZsRmJUYWJObXpZb0tsVHArcjQ4ZU9xVkttU1JvOGVuYVdlUHZUUVEwcExTOVBjdVhNMWVQQmd0VzdkV20zYXRNbTJoN1c3V3JseXBmYnUzYXVYWDM3WllYdHdjTENlZnZwcCsycjFWNXRDSTFOdVFtU2J6YVlsUzVib20yKytrYmUzdC9yMzc2OExGeTVvejU0OVdYcDh1M3M5Qlc0MHdsRUFBQURnT3NYSHg2dDkrL1paaGhCZkxpOURGQnMzYnF6NjlldXJhZE9tOHZiMjFwSWxTK3o3NXMrZnI0VUxGK3FoaHg1UytmTGxsWjZlYmwvMEpITWV5TGk0T0VtT1h6UURBd05Wc1dKRm5UeDVVbExHbCszNCtIZzFhZEpFOGZIeCt1S0xMMlEybXpWeDRrVEZ4OGNyTGk1T1VWRlJzbHF0aW8yTnpSS092dlRTU3ptK0p3a0pDZnJrazA4VUZoYVdZNURxYkhpL3U0cUtpdExvMGFOemRleXVYYnV1ZW16bU1PZjQrSGlOSFR0V2UvZnUxZU9QUCs1MDRaTk1Gb3RGTDczMGtrYU1HS0hSbzBmcitlZWZWLzM2OWJNOS90eTVjMWRkL0Nrbm5UdDNWcHMyYlZTcVZDbUZoNGM3L2ZlOHZHZmhsUXBhT09vT2JjR1ZiRGFiOXUvZmJ4L1czcWRQSC9YbzBjUHBzVE5tekhEb3ZSZ2JHNnZmZnZ0TlM1Y3UxYWxUcCtUbjU2ZUhIMzVZVTZkTzFaSWxTOVNyVnkrSDg3Ly8vbnZOblR0WEw3NzRvcjcvL25zdFdyUklpeFl0VWxoWW1PNjY2NjRDMDRPNGV2WHFhdFNva1NJaUl1eEJxRE5qeDQ1VnBVcVZuTzZiTzNldVpzNmNtYXY3blQ1OVdwOSsrcWwyN3R5cDh1WExhL0Rnd1pLa0JRc1d5R2F6WlpsbXd4M3JLWEF6Rlp5L1JBQUFBQUFYYWRteXBVcVhMcDNqTVhrWm9wamQ2dDJIRGgzU3BFbVRkT2VkZCtxQkJ4NlFsUEVsOWVqUm94bzVjcVQ5aTI1Y1hKeE1KcFBERjgzR2pSdXJjZVBHbWpScGtyeTl2ZlgyMjI5cjJMQmhHamx5cEJJU0VwU2NuS3lpUll2SzA5TlRaY3VXVmVIQ2hXVzFXclZvMFNKdDNicFZLU2twa21TZm56Sno5WEZuckZhcnhvMGJwOVQvYis5K1E2c3MveitBZjNUcGptNXRrWlZLU3lseFRjaWtEWlVlSkVRVC96Q0RaV05vUGxBcGloUkpDeXRsaG9uV3loQUVNdzJLTEkySU1zV3MxTVNlSkNYaWhHSUdxYVVTS3lxY09CM3BkbjRQeE1QbS92cTEvRTN2MSt2UnpqblhmWi83M09jKzF6anZjMTJmNjl5NStQUFBQK1BBZ1FNeGRlclVHREJnUUtmbjZGbzNZTUNBV0wxNmRaZnQ1czJiRitQR2pjdThoNTJwcTZ1TFpjdVd4WWtUSjZLaW9pS21USm5TNVRhREJnMktwVXVYUmxWVlZTeGJ0aXpLeTh0ajJyUnAwYmR2MzFidEdob2E0dmZmZjQ4eFk4WjB1YytPakJvMTZuL2U5bnAwTGZRRkYrK1BpTmkxYTFkczNydzU2dXZyNDgwMzMrejZCVjZpZCsvZThjVVhYOFQ1OCtkanhvd1pNWG55NUVpbjAvSCsrKyszS2VIUTB0aXhZMlBNbURGUlUxTVQzM3p6VFJ3NGNLQk5UY3hyMmVEQmcrUFpaNS90c2wwcWxXbzEzYjJsU3ordjdiazQ0bkxldkhuUjFOUVUwNlpOaTRxS2lzakt5b3JmZnZzdHRtM2JGaEVYZm1pNTk5NTdNOWZGdFhLZHd0VWlIQVVBZ0N2VTBjaWZsaTVuaW1KSGhnMGJGdlBuejQ4SEhuZ2dldlhxRlFjUEhveU5HemRHU1VsSnE1RkI5Zlgxa1VxbDJvd0tPbnYyYk96ZXZUdUtpNHVqdHJZMkZpMWFGTXVYTDQ5YmJya2xObXpZMEdhQmxLYW1wcmo1NXB1anNMQXdqaDgvSHIxNzkrNXlaZk5UcDA3RkcyKzhFVFUxTlZGWldSbXBWQ28rK2VTVDJMbHpaMHljT0RFcUtpb2lMeS92aXM1RFQ1V1ZsZFh0UldWeWMzTzdiSHZ3NE1Hb3JxNk9ob2FHcUt5c2pPblRwM2Y3V082ODg4NTQ1WlZYNHVXWFg0NVBQLzAwZnZqaGgzanR0ZGRhWFJOZmYvMTFwTlBwR0RseVpMZjMyNUZ6NTg3RnNXUEg0c2lSSTNINDhPRW9LeXU3NG4xZWkzcDZYN0I5Ky9iWXZYdDMvUHp6enhGeDRmTmFVbElTSlNVbG1UcVlseU1uSnllcXE2c2pQejgvMHpkY0xCUFIxWWprWHIxNnhYMzMzWmNaQ1oxT3B5LzcrWHV5bHFVbC9ndU5qWTN4N2JmZlJzU0ZjejEvL3Z4TWVZTEd4c2FvcnE2T2REb2Q1ZVhsc1huejVuajMzWGN6by9oNytuVUtWNXR3RkFBQXJvTExtYUxZbVl0VGxILzg4Y2RZc1dKRjNIVFRUVEZ2M3J4V2JXcHJhK08yMjI1cnMrMDc3N3dULy96elQ4eWVQVHZPbmowYml4Y3Zqc1dMRjhlS0ZTdmFIZFdabFpVVkZSVVZFUkZ4OU9qUlRtdFRuajkvUG5iczJCRWZmdmhobkQ1OU9tYk9uQm5sNWVVUkVURmh3b1Q0NktPUDR2UFBQNDlkdTNiRm80OCtHbE9tVE9uV3lLZ2t1emhOL2Vtbm4yNVRNN0E3N3JqampsaTVjbVdzWHIwNnBrNmQyaXA0T0h6NGNHemN1REVLQ2dvNm5YYmZtYi8rK2l2V3IxOGZ4NDRkaTdxNnVtaHVibzZJQ3lOb1c0YWpGeGZ6NG9ML3o3N2c1TW1UMGREUUVPWGw1VEY2OU9nWU1XSkVtMEFxblU1MytKNjFGMkMyckN1YVRxZmpzODgraXo1OStyU3FaOWtkU1F6R21wdWJMK3RjdDVSS3BXTDA2TkdSblowZHMyYk55cFMwT0hQbVRDeGJ0aXgrK2VXWGVPS0pKNktzckN4T25qd1pXN1pzaWFGRGg4WkREejNVcldQckNmK3o0R29SamdJQXdIOWt6NTQ5bWI4UEh6N2M2blpMUjQ0Y3liUy8vZmJiMjExbC9OTDlybG16SnJLenMrT2xsMTZLcjc3NktrNmRPaFU1T1RseC9QangrUDc3NzZPeXNyTFZOaDkvL0hIczJMRWpaczZjR1FNSERveUlpS3FxcXFpcXFvcWxTNWZHcWxXcklpc3JLMDZmUGgxNzkrNk52THk4U0tWU2tVNm5vNmFtSnZidDI5ZG1FWmJtNXViNDZhZWZZdS9ldmJGbno1Nm9yNitQb1VPSHh1TEZpNk9vcUNqVExpY25KMmJQbmgyVEprMkt0OTkrT3paczJCQmZmdmxsekpvMXEwMHR2T3RSWFYxZDVPWGxSWFoyZGh3OWVqUWl1amRsZHVEQWdiRnUzYm9yV3NFNVB6Ky96YUl3Ky9mdmo1VXJWMFk2blk0RkN4YTBHVEhjWFRmZWVHUFUxdFpHWVdGaGxKYVd4dkRodzJQWXNHRnRwZ2svOHNnai8vUHhYeTk2U2wvUW5SSEltelp0aWsyYk5uWHZoYlZRWDE4ZmI3MzFWdXpidHk4cUtpb2lOemYzc3ZlUk5DKzg4TUlWYlQ5bnpweFdvZktoUTRkaTFhcFZVVmRYRjVXVmxaa2ZLWjU2NnFrNGRPaFFyRjI3TmdvS0N1THV1Kzl1ZDM4OTVUcUZxMDA0Q2dBQS81R1dpODNzMmJPbnd5K2FMZHRQbURDaDB5K2FUVTFOc1hYcjFzalB6NDhsUzViRWtDRkRZdHUyYmJGejU4NUlwOU9SU3FXaXRMUzBWVDNMZmZ2MnhRY2ZmQkFQUHZoZ1pqUm5SRVJSVVZFc1hMZ3crdmZ2bnduSXNyT3pZKzNhdFcxR005MTExMTB4YTlhc3pPMzkrL2ZINjYrL0htZlBubzJJaU9IRGg4ZmpqeitlbVQ3Wm5zR0RCOGVTSlV2aXUrKytpL1hyMTBkMWRYVTgrZVNUTVhueTVFN1B5N1h1eFJkZmpMLy8vcnZWZlowdHF0VFNsUVNqN1RseDRrUXNYL3BSaHZzQUFBTnZTVVJCVkw0OCt2WHJGMVZWVlYydVp0K1p2bjM3eG52dnZkZmxpTDhrclZiZmtaN1NGM1FuQ0gvNDRZYzcvRXh1Mzc0OXRtN2QydWIrYmR1MnhjYU5HK1BNbVROUlZsWVdqejMyV0pmUFE4VHp6eitmbVFwL3FZN09kVXN0UDN1Ly92cHJMRnEwS0xLeXNtTHUzTGt4ZnZ6NHpHT3BWQ3FlZWVhWmVQWFZWelAxbzl2VFU2NVR1TnFFb3dBQThCKzV1TnI0dnlrckt5c1dMbHdZL2ZyMWkvejgvSWk0TUhwb3pwdzUwZHpjM0c1TjBOR2pSOGZjdVhPanRMUzAzY2RhNnRPblQ2eFpzeVlhR3hzeks5VG41dWEycVI5WVhGd2M0OGFOaTF0dnZUWHV2Ly8rS0NnbzZQWnJHRHQyYkl3YU5TcTJiTm5TN1NtZTE3THAwNmZISDMvOEVVMU5UWEhERFRmRXlKRWovNVU2bnhFUkV5ZE9qT0xpNG02M0x5Z29pQVVMRmtSaFlXR1gwMWduVFpyVTViNDdDMFpMUzB2am5udnU2WFFmZVhsNU1XalFvTTRQK2pyUVUvcUNyb3dmUHo1R2pSclZZYjNRNHVMaVRML1Ewb2dSSTJMdzRNRXhZOGFNVHQvdi92MzdYL2NMczEycWQrL2UwYWRQbjNiZmp3RURCblI0cnRzclkxSllXTmhoaVkyaFE0ZkdjODg5RjBPR0RHbTNQeTRxS29wMTY5WjFXZ3YxV3JsTzRkL1dxNkdoNGZxcWVnd0FBQUFBMEEwaWVnQUFBQUFna1lTakFBQUFBRUFpQ1VjQkFBQUFnRVFTamdJQUFBQUFpU1FjQlFBQUFBQVNTVGdLQUFBQUFDU1NjQlFBQUFBQVNDVGhLQUFBQUFDUVNNSlJBQUFBQUNDUmhLTUFBQUFBUUNJSlJ3RUFBQUNBUkJLT0FnQUFBQUNKSkJ3RkFBQUFBQkpKT0FvQUFBQUFKSkp3RkFBQUFBQklKT0VvQUFBQUFKQkl3bEVBQUFBQUlKR0Vvd0FBQUFCQUlnbEhBUUFBQUlCRUVvNENBQUFBQUlra0hBVUFBQUFBRWtrNENnQUFBQUFra25BVUFBQUFBRWdrNFNnQUFBQUFrRWpDVVFBQUFBQWdrWVNqQUFBQUFFQWlDVWNCQUFBQWdFUVNqZ0lBQUFBQWlTUWNCUUFBQUFBU1NUZ0tBQUFBQUNTU2NCUUFBQUFBU0NUaEtBQUFBQUNRU01KUkFBQUFBQ0NSaEtNQUFBQUFRQ0lKUndFQUFBQ0FSQktPQWdBQUFBQ0pKQndGQUFBQUFCSkpPQW9BQUFBQUpKSndGQUFBQUFCSUpPRW9BQUFBQUpCSXdsRUFBQUFBSUpHRW93QUFBQUJBSWdsSEFRQUFBSUJFRW80Q0FBQUFBSWtrSEFVQUFBQUFFa2s0Q2dBQUFBQWtrbkFVQUFBQUFFZ2s0U2dBQUFBQWtFakNVUUFBQUFBZ2tZU2pBQUFBQUVBaUNVY0JBQUFBZ0VRU2pnSUFBQUFBaVNRY0JRQUFBQUFTNmY4QUQvc0ZTZUl1aTBZQUFBQUFTVVZPUks1Q1lJST0iLAoJIlRoZW1lIiA6ICIiLAoJIlR5cGUiIDogIm1pbmQiLAoJIlZlcnNpb24iIDogIjI2Igp9Cg=="/>
    </extobj>
  </extobjs>
</s:customData>
</file>

<file path=customXml/itemProps2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WPS 演示</Application>
  <PresentationFormat>全屏显示(16:9)</PresentationFormat>
  <Paragraphs>89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华文细黑</vt:lpstr>
      <vt:lpstr>印品黑体</vt:lpstr>
      <vt:lpstr>微软雅黑</vt:lpstr>
      <vt:lpstr>黑体</vt:lpstr>
      <vt:lpstr>Calibri</vt:lpstr>
      <vt:lpstr>Calibri</vt:lpstr>
      <vt:lpstr>仿宋_GB2312</vt:lpstr>
      <vt:lpstr>仿宋</vt:lpstr>
      <vt:lpstr>MS PGothic</vt:lpstr>
      <vt:lpstr>Arial Unicode MS</vt:lpstr>
      <vt:lpstr>Agency FB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清新植物</dc:title>
  <dc:creator>第一PPT</dc:creator>
  <cp:keywords>www.1ppt.com</cp:keywords>
  <dc:description>www.1ppt.com</dc:description>
  <cp:lastModifiedBy>Harance</cp:lastModifiedBy>
  <cp:revision>485</cp:revision>
  <dcterms:created xsi:type="dcterms:W3CDTF">2010-02-22T07:41:00Z</dcterms:created>
  <dcterms:modified xsi:type="dcterms:W3CDTF">2023-05-07T08:07:33Z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BB972D08C15D4C55A1E5697706385508_12</vt:lpwstr>
  </property>
  <property fmtid="{D5CDD505-2E9C-101B-9397-08002B2CF9AE}" pid="3" name="KSOProductBuildVer">
    <vt:lpwstr>2052-11.1.0.14036</vt:lpwstr>
  </property>
</Properties>
</file>